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49"/>
  </p:notesMasterIdLst>
  <p:sldIdLst>
    <p:sldId id="322" r:id="rId5"/>
    <p:sldId id="310" r:id="rId6"/>
    <p:sldId id="326" r:id="rId7"/>
    <p:sldId id="320" r:id="rId8"/>
    <p:sldId id="262" r:id="rId9"/>
    <p:sldId id="356" r:id="rId10"/>
    <p:sldId id="321" r:id="rId11"/>
    <p:sldId id="351" r:id="rId12"/>
    <p:sldId id="334" r:id="rId13"/>
    <p:sldId id="335" r:id="rId14"/>
    <p:sldId id="336" r:id="rId15"/>
    <p:sldId id="337" r:id="rId16"/>
    <p:sldId id="338" r:id="rId17"/>
    <p:sldId id="339" r:id="rId18"/>
    <p:sldId id="317" r:id="rId19"/>
    <p:sldId id="340" r:id="rId20"/>
    <p:sldId id="319" r:id="rId21"/>
    <p:sldId id="341" r:id="rId22"/>
    <p:sldId id="323" r:id="rId23"/>
    <p:sldId id="327" r:id="rId24"/>
    <p:sldId id="318" r:id="rId25"/>
    <p:sldId id="283" r:id="rId26"/>
    <p:sldId id="328" r:id="rId27"/>
    <p:sldId id="329" r:id="rId28"/>
    <p:sldId id="352" r:id="rId29"/>
    <p:sldId id="333" r:id="rId30"/>
    <p:sldId id="342" r:id="rId31"/>
    <p:sldId id="343" r:id="rId32"/>
    <p:sldId id="344" r:id="rId33"/>
    <p:sldId id="345" r:id="rId34"/>
    <p:sldId id="324" r:id="rId35"/>
    <p:sldId id="325" r:id="rId36"/>
    <p:sldId id="346" r:id="rId37"/>
    <p:sldId id="357" r:id="rId38"/>
    <p:sldId id="349" r:id="rId39"/>
    <p:sldId id="331" r:id="rId40"/>
    <p:sldId id="256" r:id="rId41"/>
    <p:sldId id="257" r:id="rId42"/>
    <p:sldId id="332" r:id="rId43"/>
    <p:sldId id="350" r:id="rId44"/>
    <p:sldId id="358" r:id="rId45"/>
    <p:sldId id="361" r:id="rId46"/>
    <p:sldId id="362" r:id="rId47"/>
    <p:sldId id="359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Ubuntu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4B319B-17B7-43A7-9500-B7EBF97DF5B2}">
  <a:tblStyle styleId="{B34B319B-17B7-43A7-9500-B7EBF97DF5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103F45-EAE7-4226-95EB-1CB44E4E6D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07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CB0D9-FA82-40C9-89DB-FAB7AE098CE8}" type="doc">
      <dgm:prSet loTypeId="urn:microsoft.com/office/officeart/2005/8/layout/vList2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SG"/>
        </a:p>
      </dgm:t>
    </dgm:pt>
    <dgm:pt modelId="{30502C09-826C-4572-B0F6-92BD27E91AB1}">
      <dgm:prSet phldrT="[Text]"/>
      <dgm:spPr/>
      <dgm:t>
        <a:bodyPr/>
        <a:lstStyle/>
        <a:p>
          <a:r>
            <a:rPr lang="en-SG" dirty="0"/>
            <a:t>Manual - Lexical Features</a:t>
          </a:r>
        </a:p>
      </dgm:t>
    </dgm:pt>
    <dgm:pt modelId="{79299432-FD23-4264-83EA-BF4FCFD2930E}" type="parTrans" cxnId="{54A2BC8F-8EB5-4088-80ED-705080016332}">
      <dgm:prSet/>
      <dgm:spPr/>
      <dgm:t>
        <a:bodyPr/>
        <a:lstStyle/>
        <a:p>
          <a:endParaRPr lang="en-SG"/>
        </a:p>
      </dgm:t>
    </dgm:pt>
    <dgm:pt modelId="{48929B5C-92AE-4150-8C15-AC568603BC78}" type="sibTrans" cxnId="{54A2BC8F-8EB5-4088-80ED-705080016332}">
      <dgm:prSet/>
      <dgm:spPr/>
      <dgm:t>
        <a:bodyPr/>
        <a:lstStyle/>
        <a:p>
          <a:endParaRPr lang="en-SG"/>
        </a:p>
      </dgm:t>
    </dgm:pt>
    <dgm:pt modelId="{5F4B52E5-794F-47B8-81DA-27F01AC9D35C}">
      <dgm:prSet phldrT="[Text]" custT="1"/>
      <dgm:spPr/>
      <dgm:t>
        <a:bodyPr/>
        <a:lstStyle/>
        <a:p>
          <a:r>
            <a:rPr lang="en-SG" sz="1600" dirty="0"/>
            <a:t>Using 24 different lexical features, as per table beside</a:t>
          </a:r>
        </a:p>
      </dgm:t>
    </dgm:pt>
    <dgm:pt modelId="{28147FF3-4A1B-4D8D-9033-DD72BD9874AA}" type="parTrans" cxnId="{FCE58975-C8DB-4EDE-9F52-A5154609984F}">
      <dgm:prSet/>
      <dgm:spPr/>
      <dgm:t>
        <a:bodyPr/>
        <a:lstStyle/>
        <a:p>
          <a:endParaRPr lang="en-SG"/>
        </a:p>
      </dgm:t>
    </dgm:pt>
    <dgm:pt modelId="{92E64FD9-1BCC-47E8-87C0-3624C34058AB}" type="sibTrans" cxnId="{FCE58975-C8DB-4EDE-9F52-A5154609984F}">
      <dgm:prSet/>
      <dgm:spPr/>
      <dgm:t>
        <a:bodyPr/>
        <a:lstStyle/>
        <a:p>
          <a:endParaRPr lang="en-SG"/>
        </a:p>
      </dgm:t>
    </dgm:pt>
    <dgm:pt modelId="{A8C2024C-6F8F-4839-AA2E-F898A458648D}">
      <dgm:prSet phldrT="[Text]"/>
      <dgm:spPr/>
      <dgm:t>
        <a:bodyPr/>
        <a:lstStyle/>
        <a:p>
          <a:r>
            <a:rPr lang="en-SG" dirty="0"/>
            <a:t>Bag-Of-Words (</a:t>
          </a:r>
          <a:r>
            <a:rPr lang="en-SG" dirty="0" err="1"/>
            <a:t>CountVectorizer</a:t>
          </a:r>
          <a:r>
            <a:rPr lang="en-SG" dirty="0"/>
            <a:t>)</a:t>
          </a:r>
        </a:p>
      </dgm:t>
    </dgm:pt>
    <dgm:pt modelId="{71A235ED-849D-40C0-864B-40D8E9EDAF24}" type="parTrans" cxnId="{A42F3E8A-EC4D-4F77-B878-5424CB5D3649}">
      <dgm:prSet/>
      <dgm:spPr/>
      <dgm:t>
        <a:bodyPr/>
        <a:lstStyle/>
        <a:p>
          <a:endParaRPr lang="en-SG"/>
        </a:p>
      </dgm:t>
    </dgm:pt>
    <dgm:pt modelId="{881FFD55-5807-48B0-9C9D-156CB65E0713}" type="sibTrans" cxnId="{A42F3E8A-EC4D-4F77-B878-5424CB5D3649}">
      <dgm:prSet/>
      <dgm:spPr/>
      <dgm:t>
        <a:bodyPr/>
        <a:lstStyle/>
        <a:p>
          <a:endParaRPr lang="en-SG"/>
        </a:p>
      </dgm:t>
    </dgm:pt>
    <dgm:pt modelId="{92933632-65B8-4C6F-B594-29890EF1F48A}">
      <dgm:prSet phldrT="[Text]" custT="1"/>
      <dgm:spPr/>
      <dgm:t>
        <a:bodyPr/>
        <a:lstStyle/>
        <a:p>
          <a:r>
            <a:rPr lang="en-SG" sz="1600" dirty="0"/>
            <a:t>Convert text data into matrix of token counts, with length of vocabulary 314826</a:t>
          </a:r>
        </a:p>
      </dgm:t>
    </dgm:pt>
    <dgm:pt modelId="{EADBE975-1036-4A94-99D2-7DDB94353A5C}" type="parTrans" cxnId="{E58B9AD7-B741-4CBA-9BD9-B5560AD30E92}">
      <dgm:prSet/>
      <dgm:spPr/>
      <dgm:t>
        <a:bodyPr/>
        <a:lstStyle/>
        <a:p>
          <a:endParaRPr lang="en-SG"/>
        </a:p>
      </dgm:t>
    </dgm:pt>
    <dgm:pt modelId="{C4EDC8FA-F616-4D40-AEA0-C6B98C70598D}" type="sibTrans" cxnId="{E58B9AD7-B741-4CBA-9BD9-B5560AD30E92}">
      <dgm:prSet/>
      <dgm:spPr/>
      <dgm:t>
        <a:bodyPr/>
        <a:lstStyle/>
        <a:p>
          <a:endParaRPr lang="en-SG"/>
        </a:p>
      </dgm:t>
    </dgm:pt>
    <dgm:pt modelId="{56A66E8C-DDB4-44DC-B470-21F0DA5A836A}">
      <dgm:prSet phldrT="[Text]"/>
      <dgm:spPr/>
      <dgm:t>
        <a:bodyPr/>
        <a:lstStyle/>
        <a:p>
          <a:r>
            <a:rPr lang="en-SG" dirty="0"/>
            <a:t>Bag-of-Words (TF-IDF)</a:t>
          </a:r>
        </a:p>
      </dgm:t>
    </dgm:pt>
    <dgm:pt modelId="{528E41C2-7597-4EBC-AA30-3B7737D3B76A}" type="parTrans" cxnId="{1BFCE84C-B962-4CA8-B9C0-454E96EC233B}">
      <dgm:prSet/>
      <dgm:spPr/>
      <dgm:t>
        <a:bodyPr/>
        <a:lstStyle/>
        <a:p>
          <a:endParaRPr lang="en-SG"/>
        </a:p>
      </dgm:t>
    </dgm:pt>
    <dgm:pt modelId="{292CFAF2-EE3E-4BDB-A5CB-E083A267F8F3}" type="sibTrans" cxnId="{1BFCE84C-B962-4CA8-B9C0-454E96EC233B}">
      <dgm:prSet/>
      <dgm:spPr/>
      <dgm:t>
        <a:bodyPr/>
        <a:lstStyle/>
        <a:p>
          <a:endParaRPr lang="en-SG"/>
        </a:p>
      </dgm:t>
    </dgm:pt>
    <dgm:pt modelId="{E554386B-0C07-45FB-AA9A-E9585AAA4802}">
      <dgm:prSet phldrT="[Text]" custT="1"/>
      <dgm:spPr/>
      <dgm:t>
        <a:bodyPr/>
        <a:lstStyle/>
        <a:p>
          <a:r>
            <a:rPr lang="en-SG" sz="1600" dirty="0"/>
            <a:t>Convert the text data to matrix of TF-IDF features, with length of vocabulary 314826</a:t>
          </a:r>
        </a:p>
      </dgm:t>
    </dgm:pt>
    <dgm:pt modelId="{E52CE69E-B589-4D01-BA7A-9D358A130E21}" type="parTrans" cxnId="{35F9DAE0-1000-4132-8036-3823C886C6B9}">
      <dgm:prSet/>
      <dgm:spPr/>
      <dgm:t>
        <a:bodyPr/>
        <a:lstStyle/>
        <a:p>
          <a:endParaRPr lang="en-SG"/>
        </a:p>
      </dgm:t>
    </dgm:pt>
    <dgm:pt modelId="{9BE5EE39-91A4-46B4-A970-8A14F54A1F94}" type="sibTrans" cxnId="{35F9DAE0-1000-4132-8036-3823C886C6B9}">
      <dgm:prSet/>
      <dgm:spPr/>
      <dgm:t>
        <a:bodyPr/>
        <a:lstStyle/>
        <a:p>
          <a:endParaRPr lang="en-SG"/>
        </a:p>
      </dgm:t>
    </dgm:pt>
    <dgm:pt modelId="{E5648E3A-74D6-49E0-9C55-ACBF36491862}">
      <dgm:prSet phldrT="[Text]" custT="1"/>
      <dgm:spPr/>
      <dgm:t>
        <a:bodyPr/>
        <a:lstStyle/>
        <a:p>
          <a:r>
            <a:rPr lang="en-SG" sz="1600" dirty="0"/>
            <a:t>Focuses only on the frequency of words</a:t>
          </a:r>
        </a:p>
      </dgm:t>
    </dgm:pt>
    <dgm:pt modelId="{B96E81E2-B9A8-4931-A0DB-5A046DD53EEC}" type="parTrans" cxnId="{8E8BCF82-55C7-47A5-A469-BBF893337289}">
      <dgm:prSet/>
      <dgm:spPr/>
      <dgm:t>
        <a:bodyPr/>
        <a:lstStyle/>
        <a:p>
          <a:endParaRPr lang="en-SG"/>
        </a:p>
      </dgm:t>
    </dgm:pt>
    <dgm:pt modelId="{6A737A71-AF0A-47C6-A72A-41F390DD8C0E}" type="sibTrans" cxnId="{8E8BCF82-55C7-47A5-A469-BBF893337289}">
      <dgm:prSet/>
      <dgm:spPr/>
      <dgm:t>
        <a:bodyPr/>
        <a:lstStyle/>
        <a:p>
          <a:endParaRPr lang="en-SG"/>
        </a:p>
      </dgm:t>
    </dgm:pt>
    <dgm:pt modelId="{5337BD69-E4D7-400D-A2C1-BFC7CE71F2B4}">
      <dgm:prSet phldrT="[Text]" custT="1"/>
      <dgm:spPr/>
      <dgm:t>
        <a:bodyPr/>
        <a:lstStyle/>
        <a:p>
          <a:r>
            <a:rPr lang="en-SG" sz="1600" dirty="0"/>
            <a:t>Provides the importance of words</a:t>
          </a:r>
        </a:p>
      </dgm:t>
    </dgm:pt>
    <dgm:pt modelId="{DC2E2085-E7C5-4B19-849C-DB23CBC696CF}" type="parTrans" cxnId="{832AAD50-1EE8-4B8D-9CB5-09948245C84B}">
      <dgm:prSet/>
      <dgm:spPr/>
      <dgm:t>
        <a:bodyPr/>
        <a:lstStyle/>
        <a:p>
          <a:endParaRPr lang="en-SG"/>
        </a:p>
      </dgm:t>
    </dgm:pt>
    <dgm:pt modelId="{4F2B5D8F-A873-4DB2-8E3E-669EAA9B525D}" type="sibTrans" cxnId="{832AAD50-1EE8-4B8D-9CB5-09948245C84B}">
      <dgm:prSet/>
      <dgm:spPr/>
      <dgm:t>
        <a:bodyPr/>
        <a:lstStyle/>
        <a:p>
          <a:endParaRPr lang="en-SG"/>
        </a:p>
      </dgm:t>
    </dgm:pt>
    <dgm:pt modelId="{1ABA8569-CA48-401C-AA69-A2AD4913468C}" type="pres">
      <dgm:prSet presAssocID="{E7DCB0D9-FA82-40C9-89DB-FAB7AE098CE8}" presName="linear" presStyleCnt="0">
        <dgm:presLayoutVars>
          <dgm:animLvl val="lvl"/>
          <dgm:resizeHandles val="exact"/>
        </dgm:presLayoutVars>
      </dgm:prSet>
      <dgm:spPr/>
    </dgm:pt>
    <dgm:pt modelId="{8CD7FE32-B815-45A3-B87A-EED2C80ABA04}" type="pres">
      <dgm:prSet presAssocID="{30502C09-826C-4572-B0F6-92BD27E91A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B50C08-56A2-492F-B193-1529CC1064E4}" type="pres">
      <dgm:prSet presAssocID="{30502C09-826C-4572-B0F6-92BD27E91AB1}" presName="childText" presStyleLbl="revTx" presStyleIdx="0" presStyleCnt="3">
        <dgm:presLayoutVars>
          <dgm:bulletEnabled val="1"/>
        </dgm:presLayoutVars>
      </dgm:prSet>
      <dgm:spPr/>
    </dgm:pt>
    <dgm:pt modelId="{0ED252A5-6B31-408B-A759-2776B962152F}" type="pres">
      <dgm:prSet presAssocID="{A8C2024C-6F8F-4839-AA2E-F898A45864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DE4715-EFEB-4F56-BA2B-91E0B071CB6B}" type="pres">
      <dgm:prSet presAssocID="{A8C2024C-6F8F-4839-AA2E-F898A458648D}" presName="childText" presStyleLbl="revTx" presStyleIdx="1" presStyleCnt="3">
        <dgm:presLayoutVars>
          <dgm:bulletEnabled val="1"/>
        </dgm:presLayoutVars>
      </dgm:prSet>
      <dgm:spPr/>
    </dgm:pt>
    <dgm:pt modelId="{6A873D4C-8FBD-4445-A830-19BC6E7CD42B}" type="pres">
      <dgm:prSet presAssocID="{56A66E8C-DDB4-44DC-B470-21F0DA5A83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82B8EED-A082-4685-9DE4-0F801E550DDF}" type="pres">
      <dgm:prSet presAssocID="{56A66E8C-DDB4-44DC-B470-21F0DA5A836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D846A00-7873-43AD-8F7A-D603DCBBAF7A}" type="presOf" srcId="{5F4B52E5-794F-47B8-81DA-27F01AC9D35C}" destId="{B5B50C08-56A2-492F-B193-1529CC1064E4}" srcOrd="0" destOrd="0" presId="urn:microsoft.com/office/officeart/2005/8/layout/vList2"/>
    <dgm:cxn modelId="{2ECCA912-6E38-4B70-9DA1-1AA0726B1903}" type="presOf" srcId="{E554386B-0C07-45FB-AA9A-E9585AAA4802}" destId="{182B8EED-A082-4685-9DE4-0F801E550DDF}" srcOrd="0" destOrd="0" presId="urn:microsoft.com/office/officeart/2005/8/layout/vList2"/>
    <dgm:cxn modelId="{5A39931A-E0DE-4DEC-B93E-1778B90DE699}" type="presOf" srcId="{E7DCB0D9-FA82-40C9-89DB-FAB7AE098CE8}" destId="{1ABA8569-CA48-401C-AA69-A2AD4913468C}" srcOrd="0" destOrd="0" presId="urn:microsoft.com/office/officeart/2005/8/layout/vList2"/>
    <dgm:cxn modelId="{F1F6844A-C8E8-40E2-A939-3EE33E146B73}" type="presOf" srcId="{30502C09-826C-4572-B0F6-92BD27E91AB1}" destId="{8CD7FE32-B815-45A3-B87A-EED2C80ABA04}" srcOrd="0" destOrd="0" presId="urn:microsoft.com/office/officeart/2005/8/layout/vList2"/>
    <dgm:cxn modelId="{1BFCE84C-B962-4CA8-B9C0-454E96EC233B}" srcId="{E7DCB0D9-FA82-40C9-89DB-FAB7AE098CE8}" destId="{56A66E8C-DDB4-44DC-B470-21F0DA5A836A}" srcOrd="2" destOrd="0" parTransId="{528E41C2-7597-4EBC-AA30-3B7737D3B76A}" sibTransId="{292CFAF2-EE3E-4BDB-A5CB-E083A267F8F3}"/>
    <dgm:cxn modelId="{832AAD50-1EE8-4B8D-9CB5-09948245C84B}" srcId="{56A66E8C-DDB4-44DC-B470-21F0DA5A836A}" destId="{5337BD69-E4D7-400D-A2C1-BFC7CE71F2B4}" srcOrd="1" destOrd="0" parTransId="{DC2E2085-E7C5-4B19-849C-DB23CBC696CF}" sibTransId="{4F2B5D8F-A873-4DB2-8E3E-669EAA9B525D}"/>
    <dgm:cxn modelId="{3965BF71-3A70-4593-992F-99DB8DC0A9E1}" type="presOf" srcId="{92933632-65B8-4C6F-B594-29890EF1F48A}" destId="{D2DE4715-EFEB-4F56-BA2B-91E0B071CB6B}" srcOrd="0" destOrd="0" presId="urn:microsoft.com/office/officeart/2005/8/layout/vList2"/>
    <dgm:cxn modelId="{FCE58975-C8DB-4EDE-9F52-A5154609984F}" srcId="{30502C09-826C-4572-B0F6-92BD27E91AB1}" destId="{5F4B52E5-794F-47B8-81DA-27F01AC9D35C}" srcOrd="0" destOrd="0" parTransId="{28147FF3-4A1B-4D8D-9033-DD72BD9874AA}" sibTransId="{92E64FD9-1BCC-47E8-87C0-3624C34058AB}"/>
    <dgm:cxn modelId="{8E8BCF82-55C7-47A5-A469-BBF893337289}" srcId="{A8C2024C-6F8F-4839-AA2E-F898A458648D}" destId="{E5648E3A-74D6-49E0-9C55-ACBF36491862}" srcOrd="1" destOrd="0" parTransId="{B96E81E2-B9A8-4931-A0DB-5A046DD53EEC}" sibTransId="{6A737A71-AF0A-47C6-A72A-41F390DD8C0E}"/>
    <dgm:cxn modelId="{4A2F3384-1015-4E0C-8757-6B2A46D57B4F}" type="presOf" srcId="{5337BD69-E4D7-400D-A2C1-BFC7CE71F2B4}" destId="{182B8EED-A082-4685-9DE4-0F801E550DDF}" srcOrd="0" destOrd="1" presId="urn:microsoft.com/office/officeart/2005/8/layout/vList2"/>
    <dgm:cxn modelId="{A42F3E8A-EC4D-4F77-B878-5424CB5D3649}" srcId="{E7DCB0D9-FA82-40C9-89DB-FAB7AE098CE8}" destId="{A8C2024C-6F8F-4839-AA2E-F898A458648D}" srcOrd="1" destOrd="0" parTransId="{71A235ED-849D-40C0-864B-40D8E9EDAF24}" sibTransId="{881FFD55-5807-48B0-9C9D-156CB65E0713}"/>
    <dgm:cxn modelId="{54A2BC8F-8EB5-4088-80ED-705080016332}" srcId="{E7DCB0D9-FA82-40C9-89DB-FAB7AE098CE8}" destId="{30502C09-826C-4572-B0F6-92BD27E91AB1}" srcOrd="0" destOrd="0" parTransId="{79299432-FD23-4264-83EA-BF4FCFD2930E}" sibTransId="{48929B5C-92AE-4150-8C15-AC568603BC78}"/>
    <dgm:cxn modelId="{9D7763BC-F3F1-49C7-8BE4-37069C852717}" type="presOf" srcId="{56A66E8C-DDB4-44DC-B470-21F0DA5A836A}" destId="{6A873D4C-8FBD-4445-A830-19BC6E7CD42B}" srcOrd="0" destOrd="0" presId="urn:microsoft.com/office/officeart/2005/8/layout/vList2"/>
    <dgm:cxn modelId="{E58B9AD7-B741-4CBA-9BD9-B5560AD30E92}" srcId="{A8C2024C-6F8F-4839-AA2E-F898A458648D}" destId="{92933632-65B8-4C6F-B594-29890EF1F48A}" srcOrd="0" destOrd="0" parTransId="{EADBE975-1036-4A94-99D2-7DDB94353A5C}" sibTransId="{C4EDC8FA-F616-4D40-AEA0-C6B98C70598D}"/>
    <dgm:cxn modelId="{CD6E4DE0-ED28-497A-8182-A0BEBCCE3437}" type="presOf" srcId="{A8C2024C-6F8F-4839-AA2E-F898A458648D}" destId="{0ED252A5-6B31-408B-A759-2776B962152F}" srcOrd="0" destOrd="0" presId="urn:microsoft.com/office/officeart/2005/8/layout/vList2"/>
    <dgm:cxn modelId="{35F9DAE0-1000-4132-8036-3823C886C6B9}" srcId="{56A66E8C-DDB4-44DC-B470-21F0DA5A836A}" destId="{E554386B-0C07-45FB-AA9A-E9585AAA4802}" srcOrd="0" destOrd="0" parTransId="{E52CE69E-B589-4D01-BA7A-9D358A130E21}" sibTransId="{9BE5EE39-91A4-46B4-A970-8A14F54A1F94}"/>
    <dgm:cxn modelId="{33642AE8-CB8C-4FA2-9272-63923D71A2F9}" type="presOf" srcId="{E5648E3A-74D6-49E0-9C55-ACBF36491862}" destId="{D2DE4715-EFEB-4F56-BA2B-91E0B071CB6B}" srcOrd="0" destOrd="1" presId="urn:microsoft.com/office/officeart/2005/8/layout/vList2"/>
    <dgm:cxn modelId="{7E143160-33CC-4215-A1E1-55CCD18FDFB1}" type="presParOf" srcId="{1ABA8569-CA48-401C-AA69-A2AD4913468C}" destId="{8CD7FE32-B815-45A3-B87A-EED2C80ABA04}" srcOrd="0" destOrd="0" presId="urn:microsoft.com/office/officeart/2005/8/layout/vList2"/>
    <dgm:cxn modelId="{DD26E7C9-47F0-4DA6-9246-C60B9D62F974}" type="presParOf" srcId="{1ABA8569-CA48-401C-AA69-A2AD4913468C}" destId="{B5B50C08-56A2-492F-B193-1529CC1064E4}" srcOrd="1" destOrd="0" presId="urn:microsoft.com/office/officeart/2005/8/layout/vList2"/>
    <dgm:cxn modelId="{03DF5C5B-FB99-4DA8-B7E8-45A2824E63D8}" type="presParOf" srcId="{1ABA8569-CA48-401C-AA69-A2AD4913468C}" destId="{0ED252A5-6B31-408B-A759-2776B962152F}" srcOrd="2" destOrd="0" presId="urn:microsoft.com/office/officeart/2005/8/layout/vList2"/>
    <dgm:cxn modelId="{9DAA6A4D-C796-45AA-91C4-409567EC3C1E}" type="presParOf" srcId="{1ABA8569-CA48-401C-AA69-A2AD4913468C}" destId="{D2DE4715-EFEB-4F56-BA2B-91E0B071CB6B}" srcOrd="3" destOrd="0" presId="urn:microsoft.com/office/officeart/2005/8/layout/vList2"/>
    <dgm:cxn modelId="{F0AA387D-77F9-4AD1-9C63-FC8484F65823}" type="presParOf" srcId="{1ABA8569-CA48-401C-AA69-A2AD4913468C}" destId="{6A873D4C-8FBD-4445-A830-19BC6E7CD42B}" srcOrd="4" destOrd="0" presId="urn:microsoft.com/office/officeart/2005/8/layout/vList2"/>
    <dgm:cxn modelId="{946A4685-F952-4DEB-BDF9-FD95D85CC745}" type="presParOf" srcId="{1ABA8569-CA48-401C-AA69-A2AD4913468C}" destId="{182B8EED-A082-4685-9DE4-0F801E550DD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7FE32-B815-45A3-B87A-EED2C80ABA04}">
      <dsp:nvSpPr>
        <dsp:cNvPr id="0" name=""/>
        <dsp:cNvSpPr/>
      </dsp:nvSpPr>
      <dsp:spPr>
        <a:xfrm>
          <a:off x="0" y="19699"/>
          <a:ext cx="521385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Manual - Lexical Features</a:t>
          </a:r>
        </a:p>
      </dsp:txBody>
      <dsp:txXfrm>
        <a:off x="26273" y="45972"/>
        <a:ext cx="5161304" cy="485654"/>
      </dsp:txXfrm>
    </dsp:sp>
    <dsp:sp modelId="{B5B50C08-56A2-492F-B193-1529CC1064E4}">
      <dsp:nvSpPr>
        <dsp:cNvPr id="0" name=""/>
        <dsp:cNvSpPr/>
      </dsp:nvSpPr>
      <dsp:spPr>
        <a:xfrm>
          <a:off x="0" y="557899"/>
          <a:ext cx="5213850" cy="46419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54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kern="1200" dirty="0"/>
            <a:t>Using 24 different lexical features, as per table beside</a:t>
          </a:r>
        </a:p>
      </dsp:txBody>
      <dsp:txXfrm>
        <a:off x="0" y="557899"/>
        <a:ext cx="5213850" cy="464197"/>
      </dsp:txXfrm>
    </dsp:sp>
    <dsp:sp modelId="{0ED252A5-6B31-408B-A759-2776B962152F}">
      <dsp:nvSpPr>
        <dsp:cNvPr id="0" name=""/>
        <dsp:cNvSpPr/>
      </dsp:nvSpPr>
      <dsp:spPr>
        <a:xfrm>
          <a:off x="0" y="1022096"/>
          <a:ext cx="521385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Bag-Of-Words (</a:t>
          </a:r>
          <a:r>
            <a:rPr lang="en-SG" sz="2300" kern="1200" dirty="0" err="1"/>
            <a:t>CountVectorizer</a:t>
          </a:r>
          <a:r>
            <a:rPr lang="en-SG" sz="2300" kern="1200" dirty="0"/>
            <a:t>)</a:t>
          </a:r>
        </a:p>
      </dsp:txBody>
      <dsp:txXfrm>
        <a:off x="26273" y="1048369"/>
        <a:ext cx="5161304" cy="485654"/>
      </dsp:txXfrm>
    </dsp:sp>
    <dsp:sp modelId="{D2DE4715-EFEB-4F56-BA2B-91E0B071CB6B}">
      <dsp:nvSpPr>
        <dsp:cNvPr id="0" name=""/>
        <dsp:cNvSpPr/>
      </dsp:nvSpPr>
      <dsp:spPr>
        <a:xfrm>
          <a:off x="0" y="1560296"/>
          <a:ext cx="5213850" cy="72605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54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kern="1200" dirty="0"/>
            <a:t>Convert text data into matrix of token counts, with length of vocabulary 314826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kern="1200" dirty="0"/>
            <a:t>Focuses only on the frequency of words</a:t>
          </a:r>
        </a:p>
      </dsp:txBody>
      <dsp:txXfrm>
        <a:off x="0" y="1560296"/>
        <a:ext cx="5213850" cy="726052"/>
      </dsp:txXfrm>
    </dsp:sp>
    <dsp:sp modelId="{6A873D4C-8FBD-4445-A830-19BC6E7CD42B}">
      <dsp:nvSpPr>
        <dsp:cNvPr id="0" name=""/>
        <dsp:cNvSpPr/>
      </dsp:nvSpPr>
      <dsp:spPr>
        <a:xfrm>
          <a:off x="0" y="2286349"/>
          <a:ext cx="521385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Bag-of-Words (TF-IDF)</a:t>
          </a:r>
        </a:p>
      </dsp:txBody>
      <dsp:txXfrm>
        <a:off x="26273" y="2312622"/>
        <a:ext cx="5161304" cy="485654"/>
      </dsp:txXfrm>
    </dsp:sp>
    <dsp:sp modelId="{182B8EED-A082-4685-9DE4-0F801E550DDF}">
      <dsp:nvSpPr>
        <dsp:cNvPr id="0" name=""/>
        <dsp:cNvSpPr/>
      </dsp:nvSpPr>
      <dsp:spPr>
        <a:xfrm>
          <a:off x="0" y="2824549"/>
          <a:ext cx="5213850" cy="726052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54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kern="1200" dirty="0"/>
            <a:t>Convert the text data to matrix of TF-IDF features, with length of vocabulary 314826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600" kern="1200" dirty="0"/>
            <a:t>Provides the importance of words</a:t>
          </a:r>
        </a:p>
      </dsp:txBody>
      <dsp:txXfrm>
        <a:off x="0" y="2824549"/>
        <a:ext cx="5213850" cy="72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ms+spam+colle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uds5501/sms-datase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va/spamming-on-whatsapp-to-market-stuff-is-not-very-2016-72c32783a5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va/spamming-on-whatsapp-to-market-stuff-is-not-very-2016-72c32783a5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5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University of California Irvine (UCI) Machine Learning Repository </a:t>
            </a:r>
            <a:r>
              <a:rPr lang="en-SG" sz="1800" i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SMS Spam Collection Data Set </a:t>
            </a: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https://archive.ics.uci.edu/ml/datasets/sms+spam+collection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SG" sz="18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Uddeshya</a:t>
            </a: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Singh </a:t>
            </a:r>
            <a:r>
              <a:rPr lang="en-SG" sz="1800" i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Kaggle SMS Dataset </a:t>
            </a: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  <a:hlinkClick r:id="rId4"/>
              </a:rPr>
              <a:t>https://www.kaggle.com/uds5501/sms-dataset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88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1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878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Jeffrey Pennington, Richard </a:t>
            </a:r>
            <a:r>
              <a:rPr lang="en-SG" sz="18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Socher</a:t>
            </a: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Christopher D. Manning </a:t>
            </a:r>
            <a:r>
              <a:rPr lang="en-SG" sz="1800" i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Global Vectors for Word Representation (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GloVe</a:t>
            </a:r>
            <a:r>
              <a:rPr lang="en-SG" sz="1800" i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 </a:t>
            </a: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https://nlp.stanford.edu/projects/glove/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– Dimension of Feature Representation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– Hyperparameters and Number of Parameters </a:t>
            </a:r>
          </a:p>
        </p:txBody>
      </p:sp>
    </p:spTree>
    <p:extLst>
      <p:ext uri="{BB962C8B-B14F-4D97-AF65-F5344CB8AC3E}">
        <p14:creationId xmlns:p14="http://schemas.microsoft.com/office/powerpoint/2010/main" val="2740890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– Traditional ML Model Hyperparameters Evaluated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2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32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97e6bbea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97e6bbea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83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997e6bbead_1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997e6bbead_1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4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97e6bbea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97e6bbea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91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997e6bbead_1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997e6bbead_1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285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97e6bbead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97e6bbead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384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997e6bbead_1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997e6bbead_1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5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997e6bbead_1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997e6bbead_1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76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97e6bbead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97e6bbead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76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Marketing Spam on WhatsApp Is Not Very 2016 </a:t>
            </a: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https://medium.com/@liva/spamming-on-whatsapp-to-market-stuff-is-not-very-2016-72c32783a55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240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97e6bbead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97e6bbead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823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97e6bbea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97e6bbea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97e6bbead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97e6bbead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731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997e6bbead_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997e6bbead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997e6bbead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997e6bbead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438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997e6bbea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997e6bbea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014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997e6bbea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997e6bbea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849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997e6bbead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997e6bbead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017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97e6bbea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97e6bbea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33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887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997e6bbead_1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997e6bbead_1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903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7e6bbead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97e6bbead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0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997e6bbead_1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997e6bbead_1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64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50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46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185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9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997e6bbead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997e6bbead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64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997e6bbead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997e6bbead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409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997e6bbead_1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997e6bbead_1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38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997e6bbea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997e6bbea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03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97e6bbea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997e6bbea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Marketing Spam on WhatsApp Is Not Very 2016 </a:t>
            </a: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https://medium.com/@liva/spamming-on-whatsapp-to-market-stuff-is-not-very-2016-72c32783a55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74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680700" y="1843800"/>
            <a:ext cx="2901900" cy="14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0"/>
          <p:cNvSpPr txBox="1">
            <a:spLocks noGrp="1"/>
          </p:cNvSpPr>
          <p:nvPr>
            <p:ph type="body" idx="1"/>
          </p:nvPr>
        </p:nvSpPr>
        <p:spPr>
          <a:xfrm>
            <a:off x="1069222" y="2128838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2" name="Google Shape;652;p20"/>
          <p:cNvSpPr txBox="1">
            <a:spLocks noGrp="1"/>
          </p:cNvSpPr>
          <p:nvPr>
            <p:ph type="title"/>
          </p:nvPr>
        </p:nvSpPr>
        <p:spPr>
          <a:xfrm>
            <a:off x="1024822" y="1814113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53" name="Google Shape;653;p20"/>
          <p:cNvSpPr txBox="1">
            <a:spLocks noGrp="1"/>
          </p:cNvSpPr>
          <p:nvPr>
            <p:ph type="body" idx="2"/>
          </p:nvPr>
        </p:nvSpPr>
        <p:spPr>
          <a:xfrm>
            <a:off x="3523200" y="2128825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4" name="Google Shape;654;p20"/>
          <p:cNvSpPr txBox="1">
            <a:spLocks noGrp="1"/>
          </p:cNvSpPr>
          <p:nvPr>
            <p:ph type="title" idx="3"/>
          </p:nvPr>
        </p:nvSpPr>
        <p:spPr>
          <a:xfrm>
            <a:off x="3480272" y="1814100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55" name="Google Shape;655;p20"/>
          <p:cNvSpPr txBox="1">
            <a:spLocks noGrp="1"/>
          </p:cNvSpPr>
          <p:nvPr>
            <p:ph type="body" idx="4"/>
          </p:nvPr>
        </p:nvSpPr>
        <p:spPr>
          <a:xfrm>
            <a:off x="5977178" y="2128838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6" name="Google Shape;656;p20"/>
          <p:cNvSpPr txBox="1">
            <a:spLocks noGrp="1"/>
          </p:cNvSpPr>
          <p:nvPr>
            <p:ph type="title" idx="5"/>
          </p:nvPr>
        </p:nvSpPr>
        <p:spPr>
          <a:xfrm>
            <a:off x="5932778" y="1814113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57" name="Google Shape;657;p20"/>
          <p:cNvSpPr txBox="1">
            <a:spLocks noGrp="1"/>
          </p:cNvSpPr>
          <p:nvPr>
            <p:ph type="body" idx="6"/>
          </p:nvPr>
        </p:nvSpPr>
        <p:spPr>
          <a:xfrm>
            <a:off x="1069222" y="3683963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8" name="Google Shape;658;p20"/>
          <p:cNvSpPr txBox="1">
            <a:spLocks noGrp="1"/>
          </p:cNvSpPr>
          <p:nvPr>
            <p:ph type="title" idx="7"/>
          </p:nvPr>
        </p:nvSpPr>
        <p:spPr>
          <a:xfrm>
            <a:off x="1024822" y="3369238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body" idx="8"/>
          </p:nvPr>
        </p:nvSpPr>
        <p:spPr>
          <a:xfrm>
            <a:off x="3524672" y="3683950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0" name="Google Shape;660;p20"/>
          <p:cNvSpPr txBox="1">
            <a:spLocks noGrp="1"/>
          </p:cNvSpPr>
          <p:nvPr>
            <p:ph type="title" idx="9"/>
          </p:nvPr>
        </p:nvSpPr>
        <p:spPr>
          <a:xfrm>
            <a:off x="3480272" y="3369225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61" name="Google Shape;661;p20"/>
          <p:cNvSpPr txBox="1">
            <a:spLocks noGrp="1"/>
          </p:cNvSpPr>
          <p:nvPr>
            <p:ph type="body" idx="13"/>
          </p:nvPr>
        </p:nvSpPr>
        <p:spPr>
          <a:xfrm>
            <a:off x="5977178" y="3683963"/>
            <a:ext cx="2097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2" name="Google Shape;662;p20"/>
          <p:cNvSpPr txBox="1">
            <a:spLocks noGrp="1"/>
          </p:cNvSpPr>
          <p:nvPr>
            <p:ph type="title" idx="14"/>
          </p:nvPr>
        </p:nvSpPr>
        <p:spPr>
          <a:xfrm>
            <a:off x="5932778" y="3369238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20"/>
          <p:cNvSpPr/>
          <p:nvPr/>
        </p:nvSpPr>
        <p:spPr>
          <a:xfrm rot="2375693" flipH="1">
            <a:off x="-1196914" y="3214247"/>
            <a:ext cx="4915125" cy="5017200"/>
          </a:xfrm>
          <a:custGeom>
            <a:avLst/>
            <a:gdLst/>
            <a:ahLst/>
            <a:cxnLst/>
            <a:rect l="l" t="t" r="r" b="b"/>
            <a:pathLst>
              <a:path w="164618" h="181830" extrusionOk="0">
                <a:moveTo>
                  <a:pt x="17337" y="0"/>
                </a:moveTo>
                <a:cubicBezTo>
                  <a:pt x="11319" y="0"/>
                  <a:pt x="5466" y="2631"/>
                  <a:pt x="351" y="7417"/>
                </a:cubicBezTo>
                <a:lnTo>
                  <a:pt x="0" y="23756"/>
                </a:lnTo>
                <a:cubicBezTo>
                  <a:pt x="11551" y="25117"/>
                  <a:pt x="25123" y="28148"/>
                  <a:pt x="31316" y="39963"/>
                </a:cubicBezTo>
                <a:cubicBezTo>
                  <a:pt x="35137" y="47342"/>
                  <a:pt x="35006" y="56214"/>
                  <a:pt x="38212" y="63944"/>
                </a:cubicBezTo>
                <a:cubicBezTo>
                  <a:pt x="42253" y="73739"/>
                  <a:pt x="51125" y="80107"/>
                  <a:pt x="59733" y="84675"/>
                </a:cubicBezTo>
                <a:cubicBezTo>
                  <a:pt x="68386" y="89243"/>
                  <a:pt x="76336" y="94382"/>
                  <a:pt x="84900" y="99960"/>
                </a:cubicBezTo>
                <a:cubicBezTo>
                  <a:pt x="106334" y="113927"/>
                  <a:pt x="117885" y="167116"/>
                  <a:pt x="111956" y="181830"/>
                </a:cubicBezTo>
                <a:lnTo>
                  <a:pt x="164618" y="98159"/>
                </a:lnTo>
                <a:cubicBezTo>
                  <a:pt x="155043" y="77033"/>
                  <a:pt x="135498" y="61353"/>
                  <a:pt x="115426" y="58673"/>
                </a:cubicBezTo>
                <a:cubicBezTo>
                  <a:pt x="112484" y="58295"/>
                  <a:pt x="109552" y="58172"/>
                  <a:pt x="106623" y="58172"/>
                </a:cubicBezTo>
                <a:cubicBezTo>
                  <a:pt x="101103" y="58172"/>
                  <a:pt x="95600" y="58611"/>
                  <a:pt x="90084" y="58611"/>
                </a:cubicBezTo>
                <a:cubicBezTo>
                  <a:pt x="89352" y="58611"/>
                  <a:pt x="88620" y="58603"/>
                  <a:pt x="87887" y="58586"/>
                </a:cubicBezTo>
                <a:cubicBezTo>
                  <a:pt x="78664" y="58366"/>
                  <a:pt x="68781" y="56302"/>
                  <a:pt x="61227" y="49362"/>
                </a:cubicBezTo>
                <a:cubicBezTo>
                  <a:pt x="48841" y="38074"/>
                  <a:pt x="45854" y="17036"/>
                  <a:pt x="33073" y="6319"/>
                </a:cubicBezTo>
                <a:cubicBezTo>
                  <a:pt x="27958" y="2002"/>
                  <a:pt x="22585" y="0"/>
                  <a:pt x="173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0"/>
          <p:cNvSpPr/>
          <p:nvPr/>
        </p:nvSpPr>
        <p:spPr>
          <a:xfrm rot="-5400000" flipH="1">
            <a:off x="7042640" y="4862336"/>
            <a:ext cx="14007" cy="20348"/>
          </a:xfrm>
          <a:custGeom>
            <a:avLst/>
            <a:gdLst/>
            <a:ahLst/>
            <a:cxnLst/>
            <a:rect l="l" t="t" r="r" b="b"/>
            <a:pathLst>
              <a:path w="835" h="1143" extrusionOk="0">
                <a:moveTo>
                  <a:pt x="439" y="0"/>
                </a:moveTo>
                <a:lnTo>
                  <a:pt x="176" y="352"/>
                </a:lnTo>
                <a:cubicBezTo>
                  <a:pt x="176" y="395"/>
                  <a:pt x="132" y="395"/>
                  <a:pt x="132" y="439"/>
                </a:cubicBezTo>
                <a:cubicBezTo>
                  <a:pt x="44" y="571"/>
                  <a:pt x="0" y="747"/>
                  <a:pt x="0" y="966"/>
                </a:cubicBezTo>
                <a:lnTo>
                  <a:pt x="352" y="1142"/>
                </a:lnTo>
                <a:cubicBezTo>
                  <a:pt x="703" y="966"/>
                  <a:pt x="835" y="615"/>
                  <a:pt x="791" y="264"/>
                </a:cubicBezTo>
                <a:cubicBezTo>
                  <a:pt x="747" y="88"/>
                  <a:pt x="615" y="0"/>
                  <a:pt x="4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0"/>
          <p:cNvGrpSpPr/>
          <p:nvPr/>
        </p:nvGrpSpPr>
        <p:grpSpPr>
          <a:xfrm>
            <a:off x="7873457" y="3846901"/>
            <a:ext cx="1750411" cy="1883684"/>
            <a:chOff x="7873457" y="3846901"/>
            <a:chExt cx="1750411" cy="1883684"/>
          </a:xfrm>
        </p:grpSpPr>
        <p:sp>
          <p:nvSpPr>
            <p:cNvPr id="666" name="Google Shape;666;p20"/>
            <p:cNvSpPr/>
            <p:nvPr/>
          </p:nvSpPr>
          <p:spPr>
            <a:xfrm rot="-10545263" flipH="1">
              <a:off x="7945122" y="3903302"/>
              <a:ext cx="1607080" cy="1770882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 rot="-5400000" flipH="1">
              <a:off x="8185716" y="5137544"/>
              <a:ext cx="16221" cy="9987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 rot="-5400000" flipH="1">
              <a:off x="8043590" y="4636488"/>
              <a:ext cx="16238" cy="11554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 rot="-5400000" flipH="1">
              <a:off x="9001236" y="5076641"/>
              <a:ext cx="19895" cy="16129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 rot="-5400000" flipH="1">
              <a:off x="9015133" y="4459322"/>
              <a:ext cx="22848" cy="29178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 rot="-5400000" flipH="1">
              <a:off x="9094421" y="4691160"/>
              <a:ext cx="12548" cy="16414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 rot="-5400000" flipH="1">
              <a:off x="8165517" y="4453100"/>
              <a:ext cx="43481" cy="4014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 rot="-5400000" flipH="1">
              <a:off x="8281871" y="4847689"/>
              <a:ext cx="23602" cy="2827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 rot="-5400000" flipH="1">
              <a:off x="8270905" y="4084375"/>
              <a:ext cx="25062" cy="29766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rot="-5400000" flipH="1">
              <a:off x="8516784" y="4164393"/>
              <a:ext cx="23602" cy="27398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rot="-5400000" flipH="1">
              <a:off x="8154810" y="4785464"/>
              <a:ext cx="24324" cy="28199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 rot="-5400000" flipH="1">
              <a:off x="8069970" y="4368191"/>
              <a:ext cx="30950" cy="30923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rot="-5400000" flipH="1">
              <a:off x="8000446" y="4478549"/>
              <a:ext cx="27276" cy="30513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rot="-5400000" flipH="1">
              <a:off x="8016357" y="4188414"/>
              <a:ext cx="16960" cy="18408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rot="-5400000" flipH="1">
              <a:off x="8633215" y="4742861"/>
              <a:ext cx="42021" cy="54476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rot="-5400000" flipH="1">
              <a:off x="8846721" y="4619960"/>
              <a:ext cx="22848" cy="29143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rot="-5400000" flipH="1">
              <a:off x="8751147" y="4412871"/>
              <a:ext cx="42005" cy="46927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rot="-5400000" flipH="1">
              <a:off x="8651302" y="4665134"/>
              <a:ext cx="42005" cy="44880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rot="-5400000" flipH="1">
              <a:off x="8646554" y="5127334"/>
              <a:ext cx="22109" cy="28947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rot="-5400000" flipH="1">
              <a:off x="8744568" y="4016673"/>
              <a:ext cx="5905" cy="1486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rot="-5400000" flipH="1">
              <a:off x="8472188" y="4546094"/>
              <a:ext cx="34640" cy="38364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rot="-5400000" flipH="1">
              <a:off x="8401082" y="4655774"/>
              <a:ext cx="36855" cy="4224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rot="-5400000" flipH="1">
              <a:off x="8344452" y="4935304"/>
              <a:ext cx="16221" cy="22502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rot="-5400000" flipH="1">
              <a:off x="8456242" y="4916797"/>
              <a:ext cx="24324" cy="29303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 rot="-5400000" flipH="1">
              <a:off x="9036279" y="4843455"/>
              <a:ext cx="15483" cy="18319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 rot="-5400000" flipH="1">
              <a:off x="8269839" y="4592339"/>
              <a:ext cx="42005" cy="43118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 rot="-5400000" flipH="1">
              <a:off x="8739695" y="4210795"/>
              <a:ext cx="28752" cy="31101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 rot="-5400000" flipH="1">
              <a:off x="8483649" y="4444584"/>
              <a:ext cx="33919" cy="40234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 rot="-5400000" flipH="1">
              <a:off x="8254150" y="4306391"/>
              <a:ext cx="39807" cy="46963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 rot="-5400000" flipH="1">
              <a:off x="8779918" y="4888293"/>
              <a:ext cx="24341" cy="2738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 rot="-5400000" flipH="1">
              <a:off x="9034584" y="4287024"/>
              <a:ext cx="19157" cy="16432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20"/>
          <p:cNvGrpSpPr/>
          <p:nvPr/>
        </p:nvGrpSpPr>
        <p:grpSpPr>
          <a:xfrm rot="-5134204">
            <a:off x="8121565" y="3714883"/>
            <a:ext cx="1302386" cy="1104092"/>
            <a:chOff x="-754697" y="1352100"/>
            <a:chExt cx="6171556" cy="3954075"/>
          </a:xfrm>
        </p:grpSpPr>
        <p:sp>
          <p:nvSpPr>
            <p:cNvPr id="698" name="Google Shape;698;p20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Google Shape;709;p20"/>
          <p:cNvSpPr txBox="1">
            <a:spLocks noGrp="1"/>
          </p:cNvSpPr>
          <p:nvPr>
            <p:ph type="title" idx="15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22"/>
          <p:cNvGrpSpPr/>
          <p:nvPr/>
        </p:nvGrpSpPr>
        <p:grpSpPr>
          <a:xfrm>
            <a:off x="5555525" y="-370153"/>
            <a:ext cx="6922798" cy="6894979"/>
            <a:chOff x="5555525" y="-370153"/>
            <a:chExt cx="6922798" cy="6894979"/>
          </a:xfrm>
        </p:grpSpPr>
        <p:sp>
          <p:nvSpPr>
            <p:cNvPr id="759" name="Google Shape;759;p22"/>
            <p:cNvSpPr/>
            <p:nvPr/>
          </p:nvSpPr>
          <p:spPr>
            <a:xfrm rot="3320876">
              <a:off x="6559270" y="568767"/>
              <a:ext cx="4915307" cy="5017139"/>
            </a:xfrm>
            <a:custGeom>
              <a:avLst/>
              <a:gdLst/>
              <a:ahLst/>
              <a:cxnLst/>
              <a:rect l="l" t="t" r="r" b="b"/>
              <a:pathLst>
                <a:path w="164618" h="181830" extrusionOk="0">
                  <a:moveTo>
                    <a:pt x="17337" y="0"/>
                  </a:moveTo>
                  <a:cubicBezTo>
                    <a:pt x="11319" y="0"/>
                    <a:pt x="5466" y="2631"/>
                    <a:pt x="351" y="7417"/>
                  </a:cubicBezTo>
                  <a:lnTo>
                    <a:pt x="0" y="23756"/>
                  </a:lnTo>
                  <a:cubicBezTo>
                    <a:pt x="11551" y="25117"/>
                    <a:pt x="25123" y="28148"/>
                    <a:pt x="31316" y="39963"/>
                  </a:cubicBezTo>
                  <a:cubicBezTo>
                    <a:pt x="35137" y="47342"/>
                    <a:pt x="35006" y="56214"/>
                    <a:pt x="38212" y="63944"/>
                  </a:cubicBezTo>
                  <a:cubicBezTo>
                    <a:pt x="42253" y="73739"/>
                    <a:pt x="51125" y="80107"/>
                    <a:pt x="59733" y="84675"/>
                  </a:cubicBezTo>
                  <a:cubicBezTo>
                    <a:pt x="68386" y="89243"/>
                    <a:pt x="76336" y="94382"/>
                    <a:pt x="84900" y="99960"/>
                  </a:cubicBezTo>
                  <a:cubicBezTo>
                    <a:pt x="106334" y="113927"/>
                    <a:pt x="117885" y="167116"/>
                    <a:pt x="111956" y="181830"/>
                  </a:cubicBezTo>
                  <a:lnTo>
                    <a:pt x="164618" y="98159"/>
                  </a:lnTo>
                  <a:cubicBezTo>
                    <a:pt x="155043" y="77033"/>
                    <a:pt x="135498" y="61353"/>
                    <a:pt x="115426" y="58673"/>
                  </a:cubicBezTo>
                  <a:cubicBezTo>
                    <a:pt x="112484" y="58295"/>
                    <a:pt x="109552" y="58172"/>
                    <a:pt x="106623" y="58172"/>
                  </a:cubicBezTo>
                  <a:cubicBezTo>
                    <a:pt x="101103" y="58172"/>
                    <a:pt x="95600" y="58611"/>
                    <a:pt x="90084" y="58611"/>
                  </a:cubicBezTo>
                  <a:cubicBezTo>
                    <a:pt x="89352" y="58611"/>
                    <a:pt x="88620" y="58603"/>
                    <a:pt x="87887" y="58586"/>
                  </a:cubicBezTo>
                  <a:cubicBezTo>
                    <a:pt x="78664" y="58366"/>
                    <a:pt x="68781" y="56302"/>
                    <a:pt x="61227" y="49362"/>
                  </a:cubicBezTo>
                  <a:cubicBezTo>
                    <a:pt x="48841" y="38074"/>
                    <a:pt x="45854" y="17036"/>
                    <a:pt x="33073" y="6319"/>
                  </a:cubicBezTo>
                  <a:cubicBezTo>
                    <a:pt x="27958" y="2002"/>
                    <a:pt x="22585" y="0"/>
                    <a:pt x="17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 rot="5400000">
              <a:off x="9262450" y="4478550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 rot="5400000">
              <a:off x="9462013" y="3731888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 rot="5400000">
              <a:off x="8111900" y="4388050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 rot="5400000">
              <a:off x="8088113" y="3468613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 rot="5400000">
              <a:off x="7991675" y="381357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 rot="5400000">
              <a:off x="7881863" y="3020438"/>
              <a:ext cx="20875" cy="28150"/>
            </a:xfrm>
            <a:custGeom>
              <a:avLst/>
              <a:gdLst/>
              <a:ahLst/>
              <a:cxnLst/>
              <a:rect l="l" t="t" r="r" b="b"/>
              <a:pathLst>
                <a:path w="835" h="1126" extrusionOk="0">
                  <a:moveTo>
                    <a:pt x="405" y="0"/>
                  </a:moveTo>
                  <a:cubicBezTo>
                    <a:pt x="357" y="0"/>
                    <a:pt x="310" y="9"/>
                    <a:pt x="264" y="27"/>
                  </a:cubicBezTo>
                  <a:lnTo>
                    <a:pt x="44" y="335"/>
                  </a:lnTo>
                  <a:cubicBezTo>
                    <a:pt x="44" y="379"/>
                    <a:pt x="44" y="467"/>
                    <a:pt x="44" y="554"/>
                  </a:cubicBezTo>
                  <a:cubicBezTo>
                    <a:pt x="0" y="642"/>
                    <a:pt x="0" y="774"/>
                    <a:pt x="0" y="862"/>
                  </a:cubicBezTo>
                  <a:lnTo>
                    <a:pt x="308" y="1125"/>
                  </a:lnTo>
                  <a:cubicBezTo>
                    <a:pt x="527" y="1081"/>
                    <a:pt x="659" y="950"/>
                    <a:pt x="791" y="774"/>
                  </a:cubicBezTo>
                  <a:cubicBezTo>
                    <a:pt x="835" y="642"/>
                    <a:pt x="835" y="467"/>
                    <a:pt x="791" y="335"/>
                  </a:cubicBezTo>
                  <a:cubicBezTo>
                    <a:pt x="756" y="126"/>
                    <a:pt x="584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 rot="5400000">
              <a:off x="7844413" y="3297688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 rot="5400000">
              <a:off x="9545600" y="40688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 rot="5400000">
              <a:off x="9251363" y="3459813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 rot="5400000">
              <a:off x="9116738" y="4047363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 rot="5400000">
              <a:off x="8786850" y="30290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 rot="5400000">
              <a:off x="9294125" y="39546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 rot="5400000">
              <a:off x="9403675" y="333287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 rot="5400000">
              <a:off x="9506625" y="3497325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 rot="5400000">
              <a:off x="9499213" y="3064413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 rot="5400000">
              <a:off x="8596688" y="3892263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 rot="5400000">
              <a:off x="8324613" y="3708013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 rot="5400000">
              <a:off x="8431100" y="3400150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 rot="5400000">
              <a:off x="8571313" y="3776013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 rot="5400000">
              <a:off x="8606775" y="446415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 rot="5400000">
              <a:off x="8833500" y="35983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 rot="5400000">
              <a:off x="8930150" y="376195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 rot="5400000">
              <a:off x="9039538" y="4177688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 rot="5400000">
              <a:off x="8870825" y="415040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 rot="5400000">
              <a:off x="8069075" y="4040625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 rot="5400000">
              <a:off x="9107000" y="366745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 rot="5400000">
              <a:off x="8466363" y="3098313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 rot="5400000">
              <a:off x="8818450" y="3447125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 rot="5400000">
              <a:off x="9132213" y="3241463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 rot="5400000">
              <a:off x="8416263" y="4107838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 rot="5400000">
              <a:off x="8066138" y="3211288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2"/>
          <p:cNvGrpSpPr/>
          <p:nvPr/>
        </p:nvGrpSpPr>
        <p:grpSpPr>
          <a:xfrm rot="-5134204">
            <a:off x="16990" y="4132258"/>
            <a:ext cx="1302386" cy="1104092"/>
            <a:chOff x="-754697" y="1352100"/>
            <a:chExt cx="6171556" cy="3954075"/>
          </a:xfrm>
        </p:grpSpPr>
        <p:sp>
          <p:nvSpPr>
            <p:cNvPr id="792" name="Google Shape;792;p22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22"/>
          <p:cNvSpPr txBox="1">
            <a:spLocks noGrp="1"/>
          </p:cNvSpPr>
          <p:nvPr>
            <p:ph type="title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32"/>
          <p:cNvGrpSpPr/>
          <p:nvPr/>
        </p:nvGrpSpPr>
        <p:grpSpPr>
          <a:xfrm flipH="1">
            <a:off x="6322108" y="-963931"/>
            <a:ext cx="3577375" cy="4171622"/>
            <a:chOff x="-664267" y="-780406"/>
            <a:chExt cx="3577375" cy="4171622"/>
          </a:xfrm>
        </p:grpSpPr>
        <p:sp>
          <p:nvSpPr>
            <p:cNvPr id="1254" name="Google Shape;1254;p32"/>
            <p:cNvSpPr/>
            <p:nvPr/>
          </p:nvSpPr>
          <p:spPr>
            <a:xfrm rot="-9527801">
              <a:off x="-112352" y="-452067"/>
              <a:ext cx="2473547" cy="3514945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 rot="-9527801">
              <a:off x="1067809" y="1094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 rot="-9527801">
              <a:off x="1469052" y="1387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 rot="-9527801">
              <a:off x="1386086" y="423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 rot="-9527801">
              <a:off x="2017466" y="332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 rot="-9527801">
              <a:off x="1934750" y="616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 rot="-9527801">
              <a:off x="1761762" y="482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 rot="-9527801">
              <a:off x="1623811" y="262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 rot="-9527801">
              <a:off x="2103455" y="512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 rot="-9527801">
              <a:off x="1245107" y="1351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 rot="-9527801">
              <a:off x="1651070" y="1318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 rot="-9527801">
              <a:off x="1347731" y="1099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 rot="-9527801">
              <a:off x="2026810" y="1372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 rot="-9527801">
              <a:off x="2035269" y="1138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 rot="-9527801">
              <a:off x="1361634" y="1227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 rot="-9527801">
              <a:off x="1359652" y="1561676"/>
              <a:ext cx="13781" cy="19682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 rot="-9527801">
              <a:off x="1565233" y="1589795"/>
              <a:ext cx="16544" cy="14702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 rot="-9527801">
              <a:off x="1704325" y="1438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 rot="-9527801">
              <a:off x="1583564" y="1460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 rot="-9527801">
              <a:off x="1857953" y="1560406"/>
              <a:ext cx="15180" cy="16885"/>
            </a:xfrm>
            <a:custGeom>
              <a:avLst/>
              <a:gdLst/>
              <a:ahLst/>
              <a:cxnLst/>
              <a:rect l="l" t="t" r="r" b="b"/>
              <a:pathLst>
                <a:path w="445" h="495" extrusionOk="0">
                  <a:moveTo>
                    <a:pt x="224" y="0"/>
                  </a:moveTo>
                  <a:cubicBezTo>
                    <a:pt x="203" y="0"/>
                    <a:pt x="183" y="4"/>
                    <a:pt x="162" y="11"/>
                  </a:cubicBezTo>
                  <a:lnTo>
                    <a:pt x="41" y="212"/>
                  </a:lnTo>
                  <a:cubicBezTo>
                    <a:pt x="41" y="253"/>
                    <a:pt x="0" y="293"/>
                    <a:pt x="0" y="373"/>
                  </a:cubicBezTo>
                  <a:lnTo>
                    <a:pt x="121" y="494"/>
                  </a:lnTo>
                  <a:lnTo>
                    <a:pt x="162" y="494"/>
                  </a:lnTo>
                  <a:cubicBezTo>
                    <a:pt x="242" y="494"/>
                    <a:pt x="323" y="494"/>
                    <a:pt x="404" y="454"/>
                  </a:cubicBezTo>
                  <a:lnTo>
                    <a:pt x="444" y="293"/>
                  </a:lnTo>
                  <a:lnTo>
                    <a:pt x="444" y="212"/>
                  </a:lnTo>
                  <a:cubicBezTo>
                    <a:pt x="411" y="79"/>
                    <a:pt x="322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 rot="-9527801">
              <a:off x="1537989" y="815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 rot="-9527801">
              <a:off x="1736219" y="702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 rot="-9527801">
              <a:off x="1875528" y="835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 rot="-9527801">
              <a:off x="1619619" y="834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 rot="-9527801">
              <a:off x="1217568" y="696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 rot="-9527801">
              <a:off x="1673170" y="1032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 rot="-9527801">
              <a:off x="1547831" y="1050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 rot="-9527801">
              <a:off x="1295543" y="1023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 rot="-9527801">
              <a:off x="1343161" y="928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 rot="-9527801">
              <a:off x="1606046" y="475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 rot="-9527801">
              <a:off x="1560542" y="1180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 rot="-9527801">
              <a:off x="2063771" y="930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 rot="-9527801">
              <a:off x="1766592" y="1057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 rot="-9527801">
              <a:off x="1809023" y="1291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 rot="-9527801">
              <a:off x="1474706" y="666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 rot="-9527801">
              <a:off x="2100858" y="669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" name="Google Shape;1290;p32"/>
          <p:cNvGrpSpPr/>
          <p:nvPr/>
        </p:nvGrpSpPr>
        <p:grpSpPr>
          <a:xfrm>
            <a:off x="-1068559" y="2502562"/>
            <a:ext cx="4181011" cy="3599586"/>
            <a:chOff x="-1068559" y="2502562"/>
            <a:chExt cx="4181011" cy="3599586"/>
          </a:xfrm>
        </p:grpSpPr>
        <p:sp>
          <p:nvSpPr>
            <p:cNvPr id="1291" name="Google Shape;1291;p32"/>
            <p:cNvSpPr/>
            <p:nvPr/>
          </p:nvSpPr>
          <p:spPr>
            <a:xfrm rot="6704763">
              <a:off x="-214760" y="2544978"/>
              <a:ext cx="2473413" cy="3514755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 rot="7217726">
              <a:off x="802535" y="4312647"/>
              <a:ext cx="16544" cy="9687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 rot="7217726">
              <a:off x="1155721" y="3963156"/>
              <a:ext cx="15179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 rot="7217726">
              <a:off x="192044" y="3888462"/>
              <a:ext cx="19273" cy="15725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 rot="7217726">
              <a:off x="202477" y="3251155"/>
              <a:ext cx="17908" cy="16066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 rot="7217726">
              <a:off x="473627" y="337124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 rot="7217726">
              <a:off x="311477" y="3530909"/>
              <a:ext cx="12416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 rot="7217726">
              <a:off x="73236" y="3630643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 rot="7217726">
              <a:off x="396655" y="3196498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 rot="7217726">
              <a:off x="1089968" y="4176162"/>
              <a:ext cx="13781" cy="17908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 rot="7217726">
              <a:off x="1117804" y="3748249"/>
              <a:ext cx="42673" cy="35782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 rot="7217726">
              <a:off x="856800" y="4027194"/>
              <a:ext cx="23434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 rot="7217726">
              <a:off x="1233611" y="3399525"/>
              <a:ext cx="23434" cy="25685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 rot="7217726">
              <a:off x="1003160" y="3354541"/>
              <a:ext cx="23400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 rot="7217726">
              <a:off x="984633" y="4032715"/>
              <a:ext cx="24799" cy="25685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 rot="7217726">
              <a:off x="1316026" y="4095450"/>
              <a:ext cx="13781" cy="19682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 rot="7217726">
              <a:off x="1372651" y="3897634"/>
              <a:ext cx="16544" cy="14702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 rot="7217726">
              <a:off x="1246806" y="3724950"/>
              <a:ext cx="28926" cy="27527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 rot="7217726">
              <a:off x="1250579" y="3849006"/>
              <a:ext cx="26163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rot="7217726">
              <a:off x="1391534" y="3603714"/>
              <a:ext cx="15179" cy="16885"/>
            </a:xfrm>
            <a:custGeom>
              <a:avLst/>
              <a:gdLst/>
              <a:ahLst/>
              <a:cxnLst/>
              <a:rect l="l" t="t" r="r" b="b"/>
              <a:pathLst>
                <a:path w="445" h="495" extrusionOk="0">
                  <a:moveTo>
                    <a:pt x="224" y="0"/>
                  </a:moveTo>
                  <a:cubicBezTo>
                    <a:pt x="203" y="0"/>
                    <a:pt x="183" y="4"/>
                    <a:pt x="162" y="11"/>
                  </a:cubicBezTo>
                  <a:lnTo>
                    <a:pt x="41" y="212"/>
                  </a:lnTo>
                  <a:cubicBezTo>
                    <a:pt x="41" y="253"/>
                    <a:pt x="0" y="293"/>
                    <a:pt x="0" y="373"/>
                  </a:cubicBezTo>
                  <a:lnTo>
                    <a:pt x="121" y="494"/>
                  </a:lnTo>
                  <a:lnTo>
                    <a:pt x="162" y="494"/>
                  </a:lnTo>
                  <a:cubicBezTo>
                    <a:pt x="242" y="494"/>
                    <a:pt x="323" y="494"/>
                    <a:pt x="404" y="454"/>
                  </a:cubicBezTo>
                  <a:lnTo>
                    <a:pt x="444" y="293"/>
                  </a:lnTo>
                  <a:lnTo>
                    <a:pt x="444" y="212"/>
                  </a:lnTo>
                  <a:cubicBezTo>
                    <a:pt x="411" y="79"/>
                    <a:pt x="322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 rot="7217726">
              <a:off x="611281" y="3776068"/>
              <a:ext cx="39910" cy="49427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 rot="7217726">
              <a:off x="526935" y="3581202"/>
              <a:ext cx="22070" cy="25890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 rot="7217726">
              <a:off x="680564" y="3448694"/>
              <a:ext cx="39910" cy="42707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 rot="7217726">
              <a:off x="637937" y="3702719"/>
              <a:ext cx="39944" cy="39296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 rot="7217726">
              <a:off x="439392" y="4092269"/>
              <a:ext cx="22070" cy="26197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 rot="7217726">
              <a:off x="842854" y="3685905"/>
              <a:ext cx="33053" cy="35919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 rot="7217726">
              <a:off x="840757" y="3810704"/>
              <a:ext cx="35782" cy="37181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 rot="7217726">
              <a:off x="773838" y="4073218"/>
              <a:ext cx="15145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 rot="7217726">
              <a:off x="687425" y="4003935"/>
              <a:ext cx="23434" cy="26709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 rot="7217726">
              <a:off x="280383" y="3681184"/>
              <a:ext cx="15179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 rot="7217726">
              <a:off x="970519" y="3815457"/>
              <a:ext cx="39944" cy="39910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 rot="7217726">
              <a:off x="802263" y="3290613"/>
              <a:ext cx="27562" cy="27084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 rot="7217726">
              <a:off x="883164" y="3597989"/>
              <a:ext cx="31689" cy="36601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 rot="7217726">
              <a:off x="1121376" y="3587110"/>
              <a:ext cx="38545" cy="42809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 rot="7217726">
              <a:off x="448557" y="3834167"/>
              <a:ext cx="23400" cy="2340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 rot="7217726">
              <a:off x="547427" y="3221631"/>
              <a:ext cx="19307" cy="15418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7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33"/>
          <p:cNvSpPr/>
          <p:nvPr/>
        </p:nvSpPr>
        <p:spPr>
          <a:xfrm rot="3863130" flipH="1">
            <a:off x="-1823485" y="2594383"/>
            <a:ext cx="4426608" cy="4334149"/>
          </a:xfrm>
          <a:custGeom>
            <a:avLst/>
            <a:gdLst/>
            <a:ahLst/>
            <a:cxnLst/>
            <a:rect l="l" t="t" r="r" b="b"/>
            <a:pathLst>
              <a:path w="164618" h="181830" extrusionOk="0">
                <a:moveTo>
                  <a:pt x="17337" y="0"/>
                </a:moveTo>
                <a:cubicBezTo>
                  <a:pt x="11319" y="0"/>
                  <a:pt x="5466" y="2631"/>
                  <a:pt x="351" y="7417"/>
                </a:cubicBezTo>
                <a:lnTo>
                  <a:pt x="0" y="23756"/>
                </a:lnTo>
                <a:cubicBezTo>
                  <a:pt x="11551" y="25117"/>
                  <a:pt x="25123" y="28148"/>
                  <a:pt x="31316" y="39963"/>
                </a:cubicBezTo>
                <a:cubicBezTo>
                  <a:pt x="35137" y="47342"/>
                  <a:pt x="35006" y="56214"/>
                  <a:pt x="38212" y="63944"/>
                </a:cubicBezTo>
                <a:cubicBezTo>
                  <a:pt x="42253" y="73739"/>
                  <a:pt x="51125" y="80107"/>
                  <a:pt x="59733" y="84675"/>
                </a:cubicBezTo>
                <a:cubicBezTo>
                  <a:pt x="68386" y="89243"/>
                  <a:pt x="76336" y="94382"/>
                  <a:pt x="84900" y="99960"/>
                </a:cubicBezTo>
                <a:cubicBezTo>
                  <a:pt x="106334" y="113927"/>
                  <a:pt x="117885" y="167116"/>
                  <a:pt x="111956" y="181830"/>
                </a:cubicBezTo>
                <a:lnTo>
                  <a:pt x="164618" y="98159"/>
                </a:lnTo>
                <a:cubicBezTo>
                  <a:pt x="155043" y="77033"/>
                  <a:pt x="135498" y="61353"/>
                  <a:pt x="115426" y="58673"/>
                </a:cubicBezTo>
                <a:cubicBezTo>
                  <a:pt x="112484" y="58295"/>
                  <a:pt x="109552" y="58172"/>
                  <a:pt x="106623" y="58172"/>
                </a:cubicBezTo>
                <a:cubicBezTo>
                  <a:pt x="101103" y="58172"/>
                  <a:pt x="95600" y="58611"/>
                  <a:pt x="90084" y="58611"/>
                </a:cubicBezTo>
                <a:cubicBezTo>
                  <a:pt x="89352" y="58611"/>
                  <a:pt x="88620" y="58603"/>
                  <a:pt x="87887" y="58586"/>
                </a:cubicBezTo>
                <a:cubicBezTo>
                  <a:pt x="78664" y="58366"/>
                  <a:pt x="68781" y="56302"/>
                  <a:pt x="61227" y="49362"/>
                </a:cubicBezTo>
                <a:cubicBezTo>
                  <a:pt x="48841" y="38074"/>
                  <a:pt x="45854" y="17036"/>
                  <a:pt x="33073" y="6319"/>
                </a:cubicBezTo>
                <a:cubicBezTo>
                  <a:pt x="27958" y="2002"/>
                  <a:pt x="22585" y="0"/>
                  <a:pt x="173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33"/>
          <p:cNvGrpSpPr/>
          <p:nvPr/>
        </p:nvGrpSpPr>
        <p:grpSpPr>
          <a:xfrm rot="-4498532">
            <a:off x="154133" y="3097747"/>
            <a:ext cx="1909331" cy="1939678"/>
            <a:chOff x="-754697" y="1352100"/>
            <a:chExt cx="6171556" cy="3954075"/>
          </a:xfrm>
        </p:grpSpPr>
        <p:sp>
          <p:nvSpPr>
            <p:cNvPr id="1330" name="Google Shape;1330;p33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33"/>
          <p:cNvGrpSpPr/>
          <p:nvPr/>
        </p:nvGrpSpPr>
        <p:grpSpPr>
          <a:xfrm rot="-7699724">
            <a:off x="6310521" y="-2358085"/>
            <a:ext cx="3806887" cy="4765914"/>
            <a:chOff x="6132853" y="1390870"/>
            <a:chExt cx="3806719" cy="4765704"/>
          </a:xfrm>
        </p:grpSpPr>
        <p:sp>
          <p:nvSpPr>
            <p:cNvPr id="1342" name="Google Shape;1342;p33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33"/>
          <p:cNvGrpSpPr/>
          <p:nvPr/>
        </p:nvGrpSpPr>
        <p:grpSpPr>
          <a:xfrm rot="9924834">
            <a:off x="6688594" y="137679"/>
            <a:ext cx="1724549" cy="1188751"/>
            <a:chOff x="2408692" y="-569353"/>
            <a:chExt cx="3769974" cy="2558659"/>
          </a:xfrm>
        </p:grpSpPr>
        <p:sp>
          <p:nvSpPr>
            <p:cNvPr id="1367" name="Google Shape;1367;p33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8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34"/>
          <p:cNvGrpSpPr/>
          <p:nvPr/>
        </p:nvGrpSpPr>
        <p:grpSpPr>
          <a:xfrm rot="1476112">
            <a:off x="6177845" y="18337"/>
            <a:ext cx="3514675" cy="2473357"/>
            <a:chOff x="3611961" y="-41589"/>
            <a:chExt cx="3514763" cy="2473418"/>
          </a:xfrm>
        </p:grpSpPr>
        <p:sp>
          <p:nvSpPr>
            <p:cNvPr id="1374" name="Google Shape;1374;p34"/>
            <p:cNvSpPr/>
            <p:nvPr/>
          </p:nvSpPr>
          <p:spPr>
            <a:xfrm rot="-5400000">
              <a:off x="4132633" y="-562261"/>
              <a:ext cx="2473418" cy="3514763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 rot="-5400000">
              <a:off x="5535782" y="1070619"/>
              <a:ext cx="16543" cy="9687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 rot="-5400000">
              <a:off x="5408262" y="1549745"/>
              <a:ext cx="15179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 rot="-5400000">
              <a:off x="6272848" y="1123984"/>
              <a:ext cx="19272" cy="15725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 rot="-5400000">
              <a:off x="6586524" y="1678885"/>
              <a:ext cx="17908" cy="16066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 rot="-5400000">
              <a:off x="6285264" y="1703172"/>
              <a:ext cx="22069" cy="26640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 rot="-5400000">
              <a:off x="6356912" y="1492832"/>
              <a:ext cx="12416" cy="14019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 rot="-5400000">
              <a:off x="6510407" y="1284522"/>
              <a:ext cx="13780" cy="16543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 rot="-5400000">
              <a:off x="6450067" y="1822232"/>
              <a:ext cx="13780" cy="16884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 rot="-5400000">
              <a:off x="5356943" y="1325113"/>
              <a:ext cx="13780" cy="17908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 rot="-5400000">
              <a:off x="5517346" y="1699283"/>
              <a:ext cx="42672" cy="35781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 rot="-5400000">
              <a:off x="5622609" y="1331816"/>
              <a:ext cx="23434" cy="25139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 rot="-5400000">
              <a:off x="5508034" y="1391372"/>
              <a:ext cx="24798" cy="25685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 rot="-5400000">
              <a:off x="5202016" y="1507193"/>
              <a:ext cx="13780" cy="19681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 rot="-5400000">
              <a:off x="5251595" y="1711904"/>
              <a:ext cx="16543" cy="14701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 rot="-5400000">
              <a:off x="5432599" y="1788702"/>
              <a:ext cx="28925" cy="27527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 rot="-5400000">
              <a:off x="5369325" y="1682757"/>
              <a:ext cx="26162" cy="27561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 rot="-5400000">
              <a:off x="5180202" y="1896678"/>
              <a:ext cx="27527" cy="16543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 rot="-5400000">
              <a:off x="5939815" y="1406329"/>
              <a:ext cx="39909" cy="49425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 rot="-5400000">
              <a:off x="6133509" y="1549472"/>
              <a:ext cx="22069" cy="25889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 rot="-5400000">
              <a:off x="6046835" y="1730221"/>
              <a:ext cx="39909" cy="42706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 rot="-5400000">
              <a:off x="5956324" y="1492559"/>
              <a:ext cx="39943" cy="39295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 rot="-5400000">
              <a:off x="5951208" y="1063728"/>
              <a:ext cx="22069" cy="26196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 rot="-5400000">
              <a:off x="5795138" y="1611859"/>
              <a:ext cx="33053" cy="35918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 rot="-5400000">
              <a:off x="5731130" y="1502554"/>
              <a:ext cx="35781" cy="37180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 rot="-5400000">
              <a:off x="5680221" y="1253568"/>
              <a:ext cx="15145" cy="19306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-5400000">
              <a:off x="5780197" y="1264994"/>
              <a:ext cx="23434" cy="26708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 rot="-5400000">
              <a:off x="6304741" y="1345733"/>
              <a:ext cx="15179" cy="16543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 rot="-5400000">
              <a:off x="5612120" y="1562417"/>
              <a:ext cx="39943" cy="39909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 rot="-5400000">
              <a:off x="6036943" y="1939554"/>
              <a:ext cx="27561" cy="27083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 rot="-5400000">
              <a:off x="5805780" y="1707128"/>
              <a:ext cx="31688" cy="36600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 rot="-5400000">
              <a:off x="5597624" y="1832636"/>
              <a:ext cx="38544" cy="42808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 rot="-5400000">
              <a:off x="6072964" y="1294159"/>
              <a:ext cx="23399" cy="23399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 rot="-5400000">
              <a:off x="6302421" y="1879350"/>
              <a:ext cx="19306" cy="15418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34"/>
          <p:cNvGrpSpPr/>
          <p:nvPr/>
        </p:nvGrpSpPr>
        <p:grpSpPr>
          <a:xfrm rot="-5816737">
            <a:off x="6882769" y="2950255"/>
            <a:ext cx="2567074" cy="2205188"/>
            <a:chOff x="-754697" y="1352100"/>
            <a:chExt cx="6171556" cy="3954075"/>
          </a:xfrm>
        </p:grpSpPr>
        <p:sp>
          <p:nvSpPr>
            <p:cNvPr id="1409" name="Google Shape;1409;p34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rgbClr val="ED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34"/>
          <p:cNvSpPr/>
          <p:nvPr/>
        </p:nvSpPr>
        <p:spPr>
          <a:xfrm rot="-5400000">
            <a:off x="6858019" y="2076570"/>
            <a:ext cx="380111" cy="378732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chemeClr val="accent5">
              <a:alpha val="84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896000" y="1152475"/>
            <a:ext cx="7281600" cy="3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 rot="6208042">
            <a:off x="8180715" y="49402"/>
            <a:ext cx="1095906" cy="870574"/>
            <a:chOff x="2408692" y="-569353"/>
            <a:chExt cx="3769974" cy="2558659"/>
          </a:xfrm>
        </p:grpSpPr>
        <p:sp>
          <p:nvSpPr>
            <p:cNvPr id="211" name="Google Shape;211;p4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4"/>
          <p:cNvSpPr/>
          <p:nvPr/>
        </p:nvSpPr>
        <p:spPr>
          <a:xfrm rot="4386371" flipH="1">
            <a:off x="60613" y="3802055"/>
            <a:ext cx="1481489" cy="1939156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chemeClr val="accent2">
              <a:alpha val="60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156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6"/>
          <p:cNvGrpSpPr/>
          <p:nvPr/>
        </p:nvGrpSpPr>
        <p:grpSpPr>
          <a:xfrm rot="6998630">
            <a:off x="7383252" y="3855096"/>
            <a:ext cx="2286257" cy="1270300"/>
            <a:chOff x="3611961" y="-41589"/>
            <a:chExt cx="3514763" cy="2473418"/>
          </a:xfrm>
        </p:grpSpPr>
        <p:sp>
          <p:nvSpPr>
            <p:cNvPr id="989" name="Google Shape;989;p26"/>
            <p:cNvSpPr/>
            <p:nvPr/>
          </p:nvSpPr>
          <p:spPr>
            <a:xfrm rot="-5400000">
              <a:off x="4132633" y="-562261"/>
              <a:ext cx="2473418" cy="3514763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 rot="-5400000">
              <a:off x="5535782" y="1070619"/>
              <a:ext cx="16543" cy="9687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 rot="-5400000">
              <a:off x="5408262" y="1549745"/>
              <a:ext cx="15179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 rot="-5400000">
              <a:off x="6272848" y="1123984"/>
              <a:ext cx="19272" cy="15725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 rot="-5400000">
              <a:off x="6586524" y="1678885"/>
              <a:ext cx="17908" cy="16066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 rot="-5400000">
              <a:off x="6285264" y="1703172"/>
              <a:ext cx="22069" cy="26640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 rot="-5400000">
              <a:off x="6356912" y="1492832"/>
              <a:ext cx="12416" cy="14019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 rot="-5400000">
              <a:off x="6510407" y="1284522"/>
              <a:ext cx="13780" cy="16543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 rot="-5400000">
              <a:off x="6450067" y="1822232"/>
              <a:ext cx="13780" cy="16884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 rot="-5400000">
              <a:off x="5356943" y="1325113"/>
              <a:ext cx="13780" cy="17908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 rot="-5400000">
              <a:off x="5517346" y="1699283"/>
              <a:ext cx="42672" cy="35781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rot="-5400000">
              <a:off x="5622609" y="1331816"/>
              <a:ext cx="23434" cy="25139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-5400000">
              <a:off x="5508034" y="1391372"/>
              <a:ext cx="24798" cy="25685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 rot="-5400000">
              <a:off x="5202016" y="1507193"/>
              <a:ext cx="13780" cy="19681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 rot="-5400000">
              <a:off x="5251595" y="1711904"/>
              <a:ext cx="16543" cy="14701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rot="-5400000">
              <a:off x="5432599" y="1788702"/>
              <a:ext cx="28925" cy="27527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rot="-5400000">
              <a:off x="5369325" y="1682757"/>
              <a:ext cx="26162" cy="27561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rot="-5400000">
              <a:off x="5180202" y="1896678"/>
              <a:ext cx="27527" cy="16543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 rot="-5400000">
              <a:off x="5939815" y="1406329"/>
              <a:ext cx="39909" cy="49425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 rot="-5400000">
              <a:off x="6133509" y="1549472"/>
              <a:ext cx="22069" cy="25889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 rot="-5400000">
              <a:off x="6046835" y="1730221"/>
              <a:ext cx="39909" cy="42706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 rot="-5400000">
              <a:off x="5956324" y="1492559"/>
              <a:ext cx="39943" cy="39295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 rot="-5400000">
              <a:off x="5951208" y="1063728"/>
              <a:ext cx="22069" cy="26196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 rot="-5400000">
              <a:off x="5795138" y="1611859"/>
              <a:ext cx="33053" cy="35918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 rot="-5400000">
              <a:off x="5731130" y="1502554"/>
              <a:ext cx="35781" cy="37180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 rot="-5400000">
              <a:off x="5680221" y="1253568"/>
              <a:ext cx="15145" cy="19306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 rot="-5400000">
              <a:off x="5780197" y="1264994"/>
              <a:ext cx="23434" cy="26708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 rot="-5400000">
              <a:off x="6304741" y="1345733"/>
              <a:ext cx="15179" cy="16543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 rot="-5400000">
              <a:off x="5612120" y="1562417"/>
              <a:ext cx="39943" cy="39909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 rot="-5400000">
              <a:off x="6036943" y="1939554"/>
              <a:ext cx="27561" cy="27083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 rot="-5400000">
              <a:off x="5805780" y="1707128"/>
              <a:ext cx="31688" cy="36600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 rot="-5400000">
              <a:off x="5597624" y="1832636"/>
              <a:ext cx="38544" cy="42808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rot="-5400000">
              <a:off x="6072964" y="1294159"/>
              <a:ext cx="23399" cy="23399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 rot="-5400000">
              <a:off x="6302421" y="1879350"/>
              <a:ext cx="19306" cy="15418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26"/>
          <p:cNvGrpSpPr/>
          <p:nvPr/>
        </p:nvGrpSpPr>
        <p:grpSpPr>
          <a:xfrm rot="952748" flipH="1">
            <a:off x="7353396" y="3358556"/>
            <a:ext cx="2052606" cy="1752912"/>
            <a:chOff x="-754697" y="1352100"/>
            <a:chExt cx="6171556" cy="3954075"/>
          </a:xfrm>
        </p:grpSpPr>
        <p:sp>
          <p:nvSpPr>
            <p:cNvPr id="1024" name="Google Shape;1024;p26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26"/>
          <p:cNvSpPr/>
          <p:nvPr/>
        </p:nvSpPr>
        <p:spPr>
          <a:xfrm>
            <a:off x="7343904" y="4320754"/>
            <a:ext cx="233532" cy="232705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chemeClr val="accent5">
              <a:alpha val="84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5059375" y="1544858"/>
            <a:ext cx="32502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6"/>
          <p:cNvSpPr txBox="1">
            <a:spLocks noGrp="1"/>
          </p:cNvSpPr>
          <p:nvPr>
            <p:ph type="subTitle" idx="1"/>
          </p:nvPr>
        </p:nvSpPr>
        <p:spPr>
          <a:xfrm>
            <a:off x="5510550" y="2512663"/>
            <a:ext cx="24243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084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29"/>
          <p:cNvGrpSpPr/>
          <p:nvPr/>
        </p:nvGrpSpPr>
        <p:grpSpPr>
          <a:xfrm>
            <a:off x="7608540" y="3307576"/>
            <a:ext cx="2802887" cy="3286429"/>
            <a:chOff x="6132853" y="1390870"/>
            <a:chExt cx="3806719" cy="4765704"/>
          </a:xfrm>
        </p:grpSpPr>
        <p:sp>
          <p:nvSpPr>
            <p:cNvPr id="1141" name="Google Shape;1141;p29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9"/>
          <p:cNvGrpSpPr/>
          <p:nvPr/>
        </p:nvGrpSpPr>
        <p:grpSpPr>
          <a:xfrm rot="1373138">
            <a:off x="-2166638" y="-1488742"/>
            <a:ext cx="4760458" cy="4347132"/>
            <a:chOff x="-1573779" y="-1203875"/>
            <a:chExt cx="4760370" cy="4347052"/>
          </a:xfrm>
        </p:grpSpPr>
        <p:sp>
          <p:nvSpPr>
            <p:cNvPr id="1166" name="Google Shape;1166;p29"/>
            <p:cNvSpPr/>
            <p:nvPr/>
          </p:nvSpPr>
          <p:spPr>
            <a:xfrm rot="-7550157" flipH="1">
              <a:off x="-365615" y="-1119917"/>
              <a:ext cx="2344043" cy="4179137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 rot="-7550157" flipH="1">
              <a:off x="416428" y="180955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 rot="-7550157" flipH="1">
              <a:off x="1616729" y="534545"/>
              <a:ext cx="42671" cy="50960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 rot="-7550157" flipH="1">
              <a:off x="1508384" y="-75569"/>
              <a:ext cx="27561" cy="35303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 rot="-7550157" flipH="1">
              <a:off x="1748829" y="179788"/>
              <a:ext cx="27561" cy="32506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 rot="-7550157" flipH="1">
              <a:off x="587367" y="2209944"/>
              <a:ext cx="26162" cy="34689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 rot="-7550157" flipH="1">
              <a:off x="399071" y="1386553"/>
              <a:ext cx="82579" cy="71630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 rot="-7550157" flipH="1">
              <a:off x="994608" y="1877271"/>
              <a:ext cx="44035" cy="49732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 rot="-7550157" flipH="1">
              <a:off x="744596" y="1913327"/>
              <a:ext cx="46832" cy="48231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 rot="-7550157" flipH="1">
              <a:off x="131493" y="2097973"/>
              <a:ext cx="28925" cy="36088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 rot="-7550157" flipH="1">
              <a:off x="-18808" y="1723858"/>
              <a:ext cx="30289" cy="28174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 rot="-7550157" flipH="1">
              <a:off x="190990" y="1604561"/>
              <a:ext cx="49527" cy="55053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 rot="-7550157" flipH="1">
              <a:off x="1392384" y="1345177"/>
              <a:ext cx="78452" cy="95473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 rot="-7550157" flipH="1">
              <a:off x="1552141" y="951190"/>
              <a:ext cx="44070" cy="51403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 rot="-7550157" flipH="1">
              <a:off x="1195346" y="722898"/>
              <a:ext cx="78418" cy="83944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 rot="-7550157" flipH="1">
              <a:off x="1328263" y="1208212"/>
              <a:ext cx="78452" cy="78554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 rot="-7550157" flipH="1">
              <a:off x="743879" y="152783"/>
              <a:ext cx="11017" cy="26196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 rot="-7550157" flipH="1">
              <a:off x="939188" y="1215649"/>
              <a:ext cx="64672" cy="68833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 rot="-7550157" flipH="1">
              <a:off x="960375" y="1455202"/>
              <a:ext cx="70197" cy="74325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 rot="-7550157" flipH="1">
              <a:off x="702923" y="1490777"/>
              <a:ext cx="78452" cy="77224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 rot="-7550157" flipH="1">
              <a:off x="952532" y="438745"/>
              <a:ext cx="53688" cy="53654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 rot="-7550157" flipH="1">
              <a:off x="846113" y="1052366"/>
              <a:ext cx="63307" cy="70948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 rot="-7550157" flipH="1">
              <a:off x="1749259" y="1424379"/>
              <a:ext cx="45400" cy="49561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 rot="-7550157" flipH="1">
              <a:off x="1451315" y="257698"/>
              <a:ext cx="35815" cy="28959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29"/>
          <p:cNvSpPr txBox="1">
            <a:spLocks noGrp="1"/>
          </p:cNvSpPr>
          <p:nvPr>
            <p:ph type="title"/>
          </p:nvPr>
        </p:nvSpPr>
        <p:spPr>
          <a:xfrm>
            <a:off x="1084613" y="3247401"/>
            <a:ext cx="16902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1" name="Google Shape;1191;p29"/>
          <p:cNvSpPr txBox="1">
            <a:spLocks noGrp="1"/>
          </p:cNvSpPr>
          <p:nvPr>
            <p:ph type="subTitle" idx="1"/>
          </p:nvPr>
        </p:nvSpPr>
        <p:spPr>
          <a:xfrm>
            <a:off x="1086250" y="3546226"/>
            <a:ext cx="16902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29"/>
          <p:cNvSpPr txBox="1">
            <a:spLocks noGrp="1"/>
          </p:cNvSpPr>
          <p:nvPr>
            <p:ph type="title" idx="2"/>
          </p:nvPr>
        </p:nvSpPr>
        <p:spPr>
          <a:xfrm>
            <a:off x="2864438" y="2613200"/>
            <a:ext cx="16902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3" name="Google Shape;1193;p29"/>
          <p:cNvSpPr txBox="1">
            <a:spLocks noGrp="1"/>
          </p:cNvSpPr>
          <p:nvPr>
            <p:ph type="subTitle" idx="3"/>
          </p:nvPr>
        </p:nvSpPr>
        <p:spPr>
          <a:xfrm>
            <a:off x="2866075" y="2912025"/>
            <a:ext cx="16902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9"/>
          <p:cNvSpPr txBox="1">
            <a:spLocks noGrp="1"/>
          </p:cNvSpPr>
          <p:nvPr>
            <p:ph type="title" idx="4"/>
          </p:nvPr>
        </p:nvSpPr>
        <p:spPr>
          <a:xfrm>
            <a:off x="4642240" y="3247401"/>
            <a:ext cx="16902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5" name="Google Shape;1195;p29"/>
          <p:cNvSpPr txBox="1">
            <a:spLocks noGrp="1"/>
          </p:cNvSpPr>
          <p:nvPr>
            <p:ph type="subTitle" idx="5"/>
          </p:nvPr>
        </p:nvSpPr>
        <p:spPr>
          <a:xfrm>
            <a:off x="4642240" y="3546226"/>
            <a:ext cx="16902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29"/>
          <p:cNvSpPr txBox="1">
            <a:spLocks noGrp="1"/>
          </p:cNvSpPr>
          <p:nvPr>
            <p:ph type="title" idx="6"/>
          </p:nvPr>
        </p:nvSpPr>
        <p:spPr>
          <a:xfrm>
            <a:off x="6438649" y="2613200"/>
            <a:ext cx="16902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7" name="Google Shape;1197;p29"/>
          <p:cNvSpPr txBox="1">
            <a:spLocks noGrp="1"/>
          </p:cNvSpPr>
          <p:nvPr>
            <p:ph type="subTitle" idx="7"/>
          </p:nvPr>
        </p:nvSpPr>
        <p:spPr>
          <a:xfrm>
            <a:off x="6438649" y="2912025"/>
            <a:ext cx="16902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9"/>
          <p:cNvSpPr txBox="1">
            <a:spLocks noGrp="1"/>
          </p:cNvSpPr>
          <p:nvPr>
            <p:ph type="title" idx="8" hasCustomPrompt="1"/>
          </p:nvPr>
        </p:nvSpPr>
        <p:spPr>
          <a:xfrm>
            <a:off x="1422563" y="2211632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29"/>
          <p:cNvSpPr txBox="1">
            <a:spLocks noGrp="1"/>
          </p:cNvSpPr>
          <p:nvPr>
            <p:ph type="title" idx="9" hasCustomPrompt="1"/>
          </p:nvPr>
        </p:nvSpPr>
        <p:spPr>
          <a:xfrm>
            <a:off x="3202388" y="1660825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0" name="Google Shape;1200;p29"/>
          <p:cNvSpPr txBox="1">
            <a:spLocks noGrp="1"/>
          </p:cNvSpPr>
          <p:nvPr>
            <p:ph type="title" idx="13" hasCustomPrompt="1"/>
          </p:nvPr>
        </p:nvSpPr>
        <p:spPr>
          <a:xfrm>
            <a:off x="4980190" y="2211632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1" name="Google Shape;1201;p29"/>
          <p:cNvSpPr txBox="1">
            <a:spLocks noGrp="1"/>
          </p:cNvSpPr>
          <p:nvPr>
            <p:ph type="title" idx="14" hasCustomPrompt="1"/>
          </p:nvPr>
        </p:nvSpPr>
        <p:spPr>
          <a:xfrm>
            <a:off x="6776599" y="1660825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2" name="Google Shape;1202;p29"/>
          <p:cNvSpPr txBox="1">
            <a:spLocks noGrp="1"/>
          </p:cNvSpPr>
          <p:nvPr>
            <p:ph type="title" idx="15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301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10250" y="1511619"/>
            <a:ext cx="6523500" cy="12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Font typeface="Ubuntu"/>
              <a:buNone/>
              <a:defRPr sz="7000" b="1"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03250" y="2614963"/>
            <a:ext cx="513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None/>
              <a:defRPr sz="21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771148" y="3190145"/>
            <a:ext cx="2651397" cy="2329414"/>
            <a:chOff x="6489082" y="2893343"/>
            <a:chExt cx="2807494" cy="2457966"/>
          </a:xfrm>
        </p:grpSpPr>
        <p:sp>
          <p:nvSpPr>
            <p:cNvPr id="12" name="Google Shape;12;p2"/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-538452" y="-407127"/>
            <a:ext cx="2696353" cy="2047025"/>
            <a:chOff x="-754697" y="1352100"/>
            <a:chExt cx="6171556" cy="3954075"/>
          </a:xfrm>
        </p:grpSpPr>
        <p:sp>
          <p:nvSpPr>
            <p:cNvPr id="45" name="Google Shape;45;p2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/>
          <p:nvPr/>
        </p:nvSpPr>
        <p:spPr>
          <a:xfrm rot="-6294202" flipH="1">
            <a:off x="6093289" y="-1169156"/>
            <a:ext cx="3036223" cy="3635497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-1164521" y="2087106"/>
            <a:ext cx="3641795" cy="4198491"/>
            <a:chOff x="-670146" y="2019644"/>
            <a:chExt cx="3641795" cy="4198491"/>
          </a:xfrm>
        </p:grpSpPr>
        <p:sp>
          <p:nvSpPr>
            <p:cNvPr id="58" name="Google Shape;58;p2"/>
            <p:cNvSpPr/>
            <p:nvPr/>
          </p:nvSpPr>
          <p:spPr>
            <a:xfrm>
              <a:off x="1320925" y="4289000"/>
              <a:ext cx="23100" cy="25300"/>
            </a:xfrm>
            <a:custGeom>
              <a:avLst/>
              <a:gdLst/>
              <a:ahLst/>
              <a:cxnLst/>
              <a:rect l="l" t="t" r="r" b="b"/>
              <a:pathLst>
                <a:path w="924" h="1012" extrusionOk="0">
                  <a:moveTo>
                    <a:pt x="264" y="1"/>
                  </a:moveTo>
                  <a:lnTo>
                    <a:pt x="1" y="396"/>
                  </a:lnTo>
                  <a:cubicBezTo>
                    <a:pt x="41" y="517"/>
                    <a:pt x="81" y="638"/>
                    <a:pt x="190" y="725"/>
                  </a:cubicBezTo>
                  <a:lnTo>
                    <a:pt x="190" y="725"/>
                  </a:lnTo>
                  <a:lnTo>
                    <a:pt x="440" y="1011"/>
                  </a:lnTo>
                  <a:cubicBezTo>
                    <a:pt x="616" y="1011"/>
                    <a:pt x="747" y="879"/>
                    <a:pt x="835" y="748"/>
                  </a:cubicBezTo>
                  <a:cubicBezTo>
                    <a:pt x="923" y="572"/>
                    <a:pt x="923" y="396"/>
                    <a:pt x="835" y="221"/>
                  </a:cubicBezTo>
                  <a:lnTo>
                    <a:pt x="791" y="177"/>
                  </a:lnTo>
                  <a:lnTo>
                    <a:pt x="484" y="1"/>
                  </a:lnTo>
                  <a:cubicBezTo>
                    <a:pt x="440" y="23"/>
                    <a:pt x="407" y="34"/>
                    <a:pt x="374" y="34"/>
                  </a:cubicBezTo>
                  <a:cubicBezTo>
                    <a:pt x="341" y="34"/>
                    <a:pt x="308" y="23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6425" y="4194575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1367367" flipH="1">
              <a:off x="-85970" y="2361491"/>
              <a:ext cx="2473443" cy="3514798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9527801">
              <a:off x="1420984" y="4583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9527801">
              <a:off x="1822227" y="4876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-9527801">
              <a:off x="1739261" y="3912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-9527801">
              <a:off x="2370641" y="3821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-9527801">
              <a:off x="2287925" y="4105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-9527801">
              <a:off x="2114937" y="3971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-9527801">
              <a:off x="1976986" y="3751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9527801">
              <a:off x="2456630" y="4001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-9527801">
              <a:off x="1598282" y="4840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-9527801">
              <a:off x="2004245" y="4807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9527801">
              <a:off x="1700906" y="4588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-9527801">
              <a:off x="2379985" y="4861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-9527801">
              <a:off x="2388444" y="4627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-9527801">
              <a:off x="1714809" y="4716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9527801">
              <a:off x="2057500" y="4927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-9527801">
              <a:off x="1936739" y="4949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-9527801">
              <a:off x="1891164" y="4304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-9527801">
              <a:off x="2089394" y="4191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-9527801">
              <a:off x="2228703" y="4324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-9527801">
              <a:off x="1972794" y="4323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9527801">
              <a:off x="1570743" y="4185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9527801">
              <a:off x="2026345" y="4521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-9527801">
              <a:off x="1901006" y="4539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9527801">
              <a:off x="1648718" y="4512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9527801">
              <a:off x="1696336" y="4417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9527801">
              <a:off x="1959221" y="3964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9527801">
              <a:off x="1913717" y="4669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9527801">
              <a:off x="2416946" y="4419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9527801">
              <a:off x="2119767" y="4546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9527801">
              <a:off x="2162198" y="4780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9527801">
              <a:off x="1827881" y="4155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9527801">
              <a:off x="2454033" y="4158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/>
          <p:nvPr/>
        </p:nvSpPr>
        <p:spPr>
          <a:xfrm rot="-5400000">
            <a:off x="8259627" y="82874"/>
            <a:ext cx="248775" cy="247878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chemeClr val="accent2">
              <a:alpha val="60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40211">
            <a:off x="4216665" y="3528768"/>
            <a:ext cx="1445608" cy="2282573"/>
            <a:chOff x="3774651" y="3335219"/>
            <a:chExt cx="1496659" cy="2317501"/>
          </a:xfrm>
        </p:grpSpPr>
        <p:sp>
          <p:nvSpPr>
            <p:cNvPr id="95" name="Google Shape;95;p2"/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8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906338"/>
            <a:ext cx="8520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712" name="Google Shape;712;p21"/>
          <p:cNvSpPr txBox="1">
            <a:spLocks noGrp="1"/>
          </p:cNvSpPr>
          <p:nvPr>
            <p:ph type="body" idx="1"/>
          </p:nvPr>
        </p:nvSpPr>
        <p:spPr>
          <a:xfrm>
            <a:off x="311700" y="2697763"/>
            <a:ext cx="85206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3" name="Google Shape;713;p21"/>
          <p:cNvSpPr/>
          <p:nvPr/>
        </p:nvSpPr>
        <p:spPr>
          <a:xfrm rot="3863130" flipH="1">
            <a:off x="-1823485" y="2594383"/>
            <a:ext cx="4426608" cy="4334149"/>
          </a:xfrm>
          <a:custGeom>
            <a:avLst/>
            <a:gdLst/>
            <a:ahLst/>
            <a:cxnLst/>
            <a:rect l="l" t="t" r="r" b="b"/>
            <a:pathLst>
              <a:path w="164618" h="181830" extrusionOk="0">
                <a:moveTo>
                  <a:pt x="17337" y="0"/>
                </a:moveTo>
                <a:cubicBezTo>
                  <a:pt x="11319" y="0"/>
                  <a:pt x="5466" y="2631"/>
                  <a:pt x="351" y="7417"/>
                </a:cubicBezTo>
                <a:lnTo>
                  <a:pt x="0" y="23756"/>
                </a:lnTo>
                <a:cubicBezTo>
                  <a:pt x="11551" y="25117"/>
                  <a:pt x="25123" y="28148"/>
                  <a:pt x="31316" y="39963"/>
                </a:cubicBezTo>
                <a:cubicBezTo>
                  <a:pt x="35137" y="47342"/>
                  <a:pt x="35006" y="56214"/>
                  <a:pt x="38212" y="63944"/>
                </a:cubicBezTo>
                <a:cubicBezTo>
                  <a:pt x="42253" y="73739"/>
                  <a:pt x="51125" y="80107"/>
                  <a:pt x="59733" y="84675"/>
                </a:cubicBezTo>
                <a:cubicBezTo>
                  <a:pt x="68386" y="89243"/>
                  <a:pt x="76336" y="94382"/>
                  <a:pt x="84900" y="99960"/>
                </a:cubicBezTo>
                <a:cubicBezTo>
                  <a:pt x="106334" y="113927"/>
                  <a:pt x="117885" y="167116"/>
                  <a:pt x="111956" y="181830"/>
                </a:cubicBezTo>
                <a:lnTo>
                  <a:pt x="164618" y="98159"/>
                </a:lnTo>
                <a:cubicBezTo>
                  <a:pt x="155043" y="77033"/>
                  <a:pt x="135498" y="61353"/>
                  <a:pt x="115426" y="58673"/>
                </a:cubicBezTo>
                <a:cubicBezTo>
                  <a:pt x="112484" y="58295"/>
                  <a:pt x="109552" y="58172"/>
                  <a:pt x="106623" y="58172"/>
                </a:cubicBezTo>
                <a:cubicBezTo>
                  <a:pt x="101103" y="58172"/>
                  <a:pt x="95600" y="58611"/>
                  <a:pt x="90084" y="58611"/>
                </a:cubicBezTo>
                <a:cubicBezTo>
                  <a:pt x="89352" y="58611"/>
                  <a:pt x="88620" y="58603"/>
                  <a:pt x="87887" y="58586"/>
                </a:cubicBezTo>
                <a:cubicBezTo>
                  <a:pt x="78664" y="58366"/>
                  <a:pt x="68781" y="56302"/>
                  <a:pt x="61227" y="49362"/>
                </a:cubicBezTo>
                <a:cubicBezTo>
                  <a:pt x="48841" y="38074"/>
                  <a:pt x="45854" y="17036"/>
                  <a:pt x="33073" y="6319"/>
                </a:cubicBezTo>
                <a:cubicBezTo>
                  <a:pt x="27958" y="2002"/>
                  <a:pt x="22585" y="0"/>
                  <a:pt x="173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1"/>
          <p:cNvGrpSpPr/>
          <p:nvPr/>
        </p:nvGrpSpPr>
        <p:grpSpPr>
          <a:xfrm rot="-4498532">
            <a:off x="154133" y="3097747"/>
            <a:ext cx="1909331" cy="1939678"/>
            <a:chOff x="-754697" y="1352100"/>
            <a:chExt cx="6171556" cy="3954075"/>
          </a:xfrm>
        </p:grpSpPr>
        <p:sp>
          <p:nvSpPr>
            <p:cNvPr id="715" name="Google Shape;715;p21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21"/>
          <p:cNvGrpSpPr/>
          <p:nvPr/>
        </p:nvGrpSpPr>
        <p:grpSpPr>
          <a:xfrm rot="-7699724">
            <a:off x="6310521" y="-2358085"/>
            <a:ext cx="3806887" cy="4765914"/>
            <a:chOff x="6132853" y="1390870"/>
            <a:chExt cx="3806719" cy="4765704"/>
          </a:xfrm>
        </p:grpSpPr>
        <p:sp>
          <p:nvSpPr>
            <p:cNvPr id="727" name="Google Shape;727;p21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21"/>
          <p:cNvGrpSpPr/>
          <p:nvPr/>
        </p:nvGrpSpPr>
        <p:grpSpPr>
          <a:xfrm rot="9924834">
            <a:off x="6688594" y="137679"/>
            <a:ext cx="1724549" cy="1188751"/>
            <a:chOff x="2408692" y="-569353"/>
            <a:chExt cx="3769974" cy="2558659"/>
          </a:xfrm>
        </p:grpSpPr>
        <p:sp>
          <p:nvSpPr>
            <p:cNvPr id="752" name="Google Shape;752;p21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 rot="-6208322" flipH="1">
            <a:off x="2235507" y="173568"/>
            <a:ext cx="2339943" cy="1629377"/>
            <a:chOff x="2408692" y="-569353"/>
            <a:chExt cx="3769974" cy="2558659"/>
          </a:xfrm>
        </p:grpSpPr>
        <p:sp>
          <p:nvSpPr>
            <p:cNvPr id="103" name="Google Shape;103;p3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6871078" y="2451720"/>
            <a:ext cx="3806719" cy="4765704"/>
            <a:chOff x="6132853" y="1390870"/>
            <a:chExt cx="3806719" cy="4765704"/>
          </a:xfrm>
        </p:grpSpPr>
        <p:sp>
          <p:nvSpPr>
            <p:cNvPr id="109" name="Google Shape;109;p3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3"/>
          <p:cNvSpPr/>
          <p:nvPr/>
        </p:nvSpPr>
        <p:spPr>
          <a:xfrm rot="-9527801">
            <a:off x="2260111" y="599227"/>
            <a:ext cx="13781" cy="17909"/>
          </a:xfrm>
          <a:custGeom>
            <a:avLst/>
            <a:gdLst/>
            <a:ahLst/>
            <a:cxnLst/>
            <a:rect l="l" t="t" r="r" b="b"/>
            <a:pathLst>
              <a:path w="404" h="525" extrusionOk="0">
                <a:moveTo>
                  <a:pt x="121" y="0"/>
                </a:moveTo>
                <a:lnTo>
                  <a:pt x="0" y="162"/>
                </a:lnTo>
                <a:cubicBezTo>
                  <a:pt x="0" y="202"/>
                  <a:pt x="0" y="202"/>
                  <a:pt x="0" y="242"/>
                </a:cubicBezTo>
                <a:cubicBezTo>
                  <a:pt x="0" y="323"/>
                  <a:pt x="0" y="363"/>
                  <a:pt x="0" y="404"/>
                </a:cubicBezTo>
                <a:lnTo>
                  <a:pt x="162" y="525"/>
                </a:lnTo>
                <a:cubicBezTo>
                  <a:pt x="242" y="525"/>
                  <a:pt x="323" y="444"/>
                  <a:pt x="363" y="363"/>
                </a:cubicBezTo>
                <a:cubicBezTo>
                  <a:pt x="404" y="283"/>
                  <a:pt x="404" y="202"/>
                  <a:pt x="363" y="162"/>
                </a:cubicBezTo>
                <a:cubicBezTo>
                  <a:pt x="323" y="41"/>
                  <a:pt x="242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 rot="-9527801">
            <a:off x="1709030" y="1717475"/>
            <a:ext cx="27528" cy="16544"/>
          </a:xfrm>
          <a:custGeom>
            <a:avLst/>
            <a:gdLst/>
            <a:ahLst/>
            <a:cxnLst/>
            <a:rect l="l" t="t" r="r" b="b"/>
            <a:pathLst>
              <a:path w="807" h="485" extrusionOk="0">
                <a:moveTo>
                  <a:pt x="283" y="0"/>
                </a:moveTo>
                <a:cubicBezTo>
                  <a:pt x="202" y="0"/>
                  <a:pt x="81" y="40"/>
                  <a:pt x="0" y="121"/>
                </a:cubicBezTo>
                <a:lnTo>
                  <a:pt x="81" y="363"/>
                </a:lnTo>
                <a:cubicBezTo>
                  <a:pt x="283" y="363"/>
                  <a:pt x="484" y="403"/>
                  <a:pt x="646" y="484"/>
                </a:cubicBezTo>
                <a:lnTo>
                  <a:pt x="807" y="282"/>
                </a:lnTo>
                <a:cubicBezTo>
                  <a:pt x="686" y="121"/>
                  <a:pt x="484" y="0"/>
                  <a:pt x="2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"/>
          <p:cNvSpPr/>
          <p:nvPr/>
        </p:nvSpPr>
        <p:spPr>
          <a:xfrm rot="-9527801">
            <a:off x="1476603" y="1884155"/>
            <a:ext cx="13781" cy="11598"/>
          </a:xfrm>
          <a:custGeom>
            <a:avLst/>
            <a:gdLst/>
            <a:ahLst/>
            <a:cxnLst/>
            <a:rect l="l" t="t" r="r" b="b"/>
            <a:pathLst>
              <a:path w="404" h="340" extrusionOk="0">
                <a:moveTo>
                  <a:pt x="266" y="1"/>
                </a:moveTo>
                <a:cubicBezTo>
                  <a:pt x="245" y="1"/>
                  <a:pt x="223" y="6"/>
                  <a:pt x="202" y="17"/>
                </a:cubicBezTo>
                <a:cubicBezTo>
                  <a:pt x="121" y="17"/>
                  <a:pt x="40" y="97"/>
                  <a:pt x="0" y="178"/>
                </a:cubicBezTo>
                <a:cubicBezTo>
                  <a:pt x="0" y="218"/>
                  <a:pt x="0" y="299"/>
                  <a:pt x="0" y="339"/>
                </a:cubicBezTo>
                <a:lnTo>
                  <a:pt x="161" y="299"/>
                </a:lnTo>
                <a:lnTo>
                  <a:pt x="161" y="339"/>
                </a:lnTo>
                <a:cubicBezTo>
                  <a:pt x="161" y="339"/>
                  <a:pt x="282" y="218"/>
                  <a:pt x="282" y="218"/>
                </a:cubicBezTo>
                <a:lnTo>
                  <a:pt x="282" y="178"/>
                </a:lnTo>
                <a:lnTo>
                  <a:pt x="403" y="97"/>
                </a:lnTo>
                <a:cubicBezTo>
                  <a:pt x="374" y="38"/>
                  <a:pt x="323" y="1"/>
                  <a:pt x="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 rot="-734960">
            <a:off x="5766558" y="4272006"/>
            <a:ext cx="1321248" cy="2086090"/>
            <a:chOff x="3774651" y="3335219"/>
            <a:chExt cx="1496659" cy="2317501"/>
          </a:xfrm>
        </p:grpSpPr>
        <p:sp>
          <p:nvSpPr>
            <p:cNvPr id="137" name="Google Shape;137;p3"/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>
            <a:off x="5408726" y="-757760"/>
            <a:ext cx="3819204" cy="3162113"/>
            <a:chOff x="5408726" y="-757760"/>
            <a:chExt cx="3819204" cy="3162113"/>
          </a:xfrm>
        </p:grpSpPr>
        <p:sp>
          <p:nvSpPr>
            <p:cNvPr id="144" name="Google Shape;144;p3"/>
            <p:cNvSpPr/>
            <p:nvPr/>
          </p:nvSpPr>
          <p:spPr>
            <a:xfrm rot="-8862877">
              <a:off x="7383307" y="-580692"/>
              <a:ext cx="1336874" cy="2119307"/>
            </a:xfrm>
            <a:custGeom>
              <a:avLst/>
              <a:gdLst/>
              <a:ahLst/>
              <a:cxnLst/>
              <a:rect l="l" t="t" r="r" b="b"/>
              <a:pathLst>
                <a:path w="41716" h="66092" extrusionOk="0">
                  <a:moveTo>
                    <a:pt x="41443" y="0"/>
                  </a:moveTo>
                  <a:cubicBezTo>
                    <a:pt x="41399" y="0"/>
                    <a:pt x="41353" y="19"/>
                    <a:pt x="41308" y="64"/>
                  </a:cubicBezTo>
                  <a:cubicBezTo>
                    <a:pt x="37557" y="3613"/>
                    <a:pt x="33968" y="7364"/>
                    <a:pt x="30580" y="11276"/>
                  </a:cubicBezTo>
                  <a:cubicBezTo>
                    <a:pt x="27192" y="15187"/>
                    <a:pt x="24006" y="19220"/>
                    <a:pt x="21022" y="23455"/>
                  </a:cubicBezTo>
                  <a:cubicBezTo>
                    <a:pt x="18078" y="27609"/>
                    <a:pt x="15336" y="31924"/>
                    <a:pt x="12835" y="36320"/>
                  </a:cubicBezTo>
                  <a:cubicBezTo>
                    <a:pt x="10335" y="40756"/>
                    <a:pt x="8036" y="45313"/>
                    <a:pt x="5979" y="49951"/>
                  </a:cubicBezTo>
                  <a:cubicBezTo>
                    <a:pt x="3963" y="54549"/>
                    <a:pt x="2148" y="59267"/>
                    <a:pt x="616" y="64066"/>
                  </a:cubicBezTo>
                  <a:cubicBezTo>
                    <a:pt x="454" y="64631"/>
                    <a:pt x="253" y="65236"/>
                    <a:pt x="51" y="65800"/>
                  </a:cubicBezTo>
                  <a:cubicBezTo>
                    <a:pt x="0" y="65978"/>
                    <a:pt x="141" y="66092"/>
                    <a:pt x="272" y="66092"/>
                  </a:cubicBezTo>
                  <a:cubicBezTo>
                    <a:pt x="350" y="66092"/>
                    <a:pt x="424" y="66052"/>
                    <a:pt x="454" y="65962"/>
                  </a:cubicBezTo>
                  <a:cubicBezTo>
                    <a:pt x="1946" y="61163"/>
                    <a:pt x="3640" y="56444"/>
                    <a:pt x="5616" y="51847"/>
                  </a:cubicBezTo>
                  <a:cubicBezTo>
                    <a:pt x="7593" y="47209"/>
                    <a:pt x="9770" y="42692"/>
                    <a:pt x="12230" y="38296"/>
                  </a:cubicBezTo>
                  <a:cubicBezTo>
                    <a:pt x="14690" y="33819"/>
                    <a:pt x="17352" y="29464"/>
                    <a:pt x="20296" y="25229"/>
                  </a:cubicBezTo>
                  <a:cubicBezTo>
                    <a:pt x="23200" y="20995"/>
                    <a:pt x="26305" y="16922"/>
                    <a:pt x="29612" y="13010"/>
                  </a:cubicBezTo>
                  <a:cubicBezTo>
                    <a:pt x="32919" y="9057"/>
                    <a:pt x="36468" y="5307"/>
                    <a:pt x="40178" y="1677"/>
                  </a:cubicBezTo>
                  <a:cubicBezTo>
                    <a:pt x="40662" y="1234"/>
                    <a:pt x="41106" y="790"/>
                    <a:pt x="41590" y="387"/>
                  </a:cubicBezTo>
                  <a:cubicBezTo>
                    <a:pt x="41715" y="230"/>
                    <a:pt x="41597" y="0"/>
                    <a:pt x="41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8862877">
              <a:off x="7690931" y="569134"/>
              <a:ext cx="442057" cy="1440662"/>
            </a:xfrm>
            <a:custGeom>
              <a:avLst/>
              <a:gdLst/>
              <a:ahLst/>
              <a:cxnLst/>
              <a:rect l="l" t="t" r="r" b="b"/>
              <a:pathLst>
                <a:path w="13794" h="44928" extrusionOk="0">
                  <a:moveTo>
                    <a:pt x="687" y="0"/>
                  </a:moveTo>
                  <a:cubicBezTo>
                    <a:pt x="1" y="2380"/>
                    <a:pt x="203" y="4800"/>
                    <a:pt x="404" y="7179"/>
                  </a:cubicBezTo>
                  <a:cubicBezTo>
                    <a:pt x="888" y="12825"/>
                    <a:pt x="1412" y="18431"/>
                    <a:pt x="1937" y="24077"/>
                  </a:cubicBezTo>
                  <a:cubicBezTo>
                    <a:pt x="2259" y="27908"/>
                    <a:pt x="2622" y="31780"/>
                    <a:pt x="3671" y="35490"/>
                  </a:cubicBezTo>
                  <a:cubicBezTo>
                    <a:pt x="4881" y="39765"/>
                    <a:pt x="7583" y="44120"/>
                    <a:pt x="12180" y="44927"/>
                  </a:cubicBezTo>
                  <a:lnTo>
                    <a:pt x="12140" y="44766"/>
                  </a:lnTo>
                  <a:cubicBezTo>
                    <a:pt x="13350" y="36619"/>
                    <a:pt x="13793" y="28352"/>
                    <a:pt x="12261" y="20488"/>
                  </a:cubicBezTo>
                  <a:cubicBezTo>
                    <a:pt x="10688" y="12623"/>
                    <a:pt x="6938" y="5082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-8862877">
              <a:off x="5839609" y="209075"/>
              <a:ext cx="1499224" cy="1961446"/>
            </a:xfrm>
            <a:custGeom>
              <a:avLst/>
              <a:gdLst/>
              <a:ahLst/>
              <a:cxnLst/>
              <a:rect l="l" t="t" r="r" b="b"/>
              <a:pathLst>
                <a:path w="46782" h="61169" extrusionOk="0">
                  <a:moveTo>
                    <a:pt x="46325" y="0"/>
                  </a:moveTo>
                  <a:cubicBezTo>
                    <a:pt x="45820" y="0"/>
                    <a:pt x="45266" y="338"/>
                    <a:pt x="44806" y="675"/>
                  </a:cubicBezTo>
                  <a:lnTo>
                    <a:pt x="23754" y="15920"/>
                  </a:lnTo>
                  <a:cubicBezTo>
                    <a:pt x="20891" y="17896"/>
                    <a:pt x="18108" y="20074"/>
                    <a:pt x="15487" y="22372"/>
                  </a:cubicBezTo>
                  <a:cubicBezTo>
                    <a:pt x="5969" y="31003"/>
                    <a:pt x="0" y="49110"/>
                    <a:pt x="403" y="61169"/>
                  </a:cubicBezTo>
                  <a:cubicBezTo>
                    <a:pt x="7864" y="57620"/>
                    <a:pt x="13873" y="51692"/>
                    <a:pt x="19277" y="45562"/>
                  </a:cubicBezTo>
                  <a:cubicBezTo>
                    <a:pt x="27747" y="35963"/>
                    <a:pt x="35207" y="25478"/>
                    <a:pt x="41539" y="14347"/>
                  </a:cubicBezTo>
                  <a:cubicBezTo>
                    <a:pt x="44080" y="9830"/>
                    <a:pt x="46500" y="5071"/>
                    <a:pt x="46782" y="111"/>
                  </a:cubicBezTo>
                  <a:cubicBezTo>
                    <a:pt x="46637" y="33"/>
                    <a:pt x="46483" y="0"/>
                    <a:pt x="46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-8862877">
              <a:off x="6543898" y="4873"/>
              <a:ext cx="1631066" cy="808256"/>
            </a:xfrm>
            <a:custGeom>
              <a:avLst/>
              <a:gdLst/>
              <a:ahLst/>
              <a:cxnLst/>
              <a:rect l="l" t="t" r="r" b="b"/>
              <a:pathLst>
                <a:path w="50896" h="25206" extrusionOk="0">
                  <a:moveTo>
                    <a:pt x="50896" y="0"/>
                  </a:moveTo>
                  <a:lnTo>
                    <a:pt x="50896" y="0"/>
                  </a:lnTo>
                  <a:cubicBezTo>
                    <a:pt x="42306" y="3025"/>
                    <a:pt x="33635" y="5646"/>
                    <a:pt x="24803" y="7784"/>
                  </a:cubicBezTo>
                  <a:cubicBezTo>
                    <a:pt x="16011" y="9921"/>
                    <a:pt x="6413" y="16616"/>
                    <a:pt x="0" y="23028"/>
                  </a:cubicBezTo>
                  <a:cubicBezTo>
                    <a:pt x="3192" y="24532"/>
                    <a:pt x="6744" y="25205"/>
                    <a:pt x="10391" y="25205"/>
                  </a:cubicBezTo>
                  <a:cubicBezTo>
                    <a:pt x="15547" y="25205"/>
                    <a:pt x="20895" y="23860"/>
                    <a:pt x="25690" y="21617"/>
                  </a:cubicBezTo>
                  <a:cubicBezTo>
                    <a:pt x="33836" y="17826"/>
                    <a:pt x="40692" y="11696"/>
                    <a:pt x="47105" y="5364"/>
                  </a:cubicBezTo>
                  <a:cubicBezTo>
                    <a:pt x="48678" y="3791"/>
                    <a:pt x="50331" y="2097"/>
                    <a:pt x="50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-8862877">
              <a:off x="8543788" y="305593"/>
              <a:ext cx="496312" cy="811431"/>
            </a:xfrm>
            <a:custGeom>
              <a:avLst/>
              <a:gdLst/>
              <a:ahLst/>
              <a:cxnLst/>
              <a:rect l="l" t="t" r="r" b="b"/>
              <a:pathLst>
                <a:path w="15487" h="25305" extrusionOk="0">
                  <a:moveTo>
                    <a:pt x="0" y="1"/>
                  </a:moveTo>
                  <a:lnTo>
                    <a:pt x="0" y="1"/>
                  </a:lnTo>
                  <a:cubicBezTo>
                    <a:pt x="1371" y="8187"/>
                    <a:pt x="4880" y="15890"/>
                    <a:pt x="10163" y="22262"/>
                  </a:cubicBezTo>
                  <a:cubicBezTo>
                    <a:pt x="11418" y="23783"/>
                    <a:pt x="13067" y="25304"/>
                    <a:pt x="15110" y="25304"/>
                  </a:cubicBezTo>
                  <a:cubicBezTo>
                    <a:pt x="15234" y="25304"/>
                    <a:pt x="15360" y="25298"/>
                    <a:pt x="15486" y="25287"/>
                  </a:cubicBezTo>
                  <a:cubicBezTo>
                    <a:pt x="15486" y="20165"/>
                    <a:pt x="12986" y="14761"/>
                    <a:pt x="10808" y="10204"/>
                  </a:cubicBezTo>
                  <a:cubicBezTo>
                    <a:pt x="8631" y="5687"/>
                    <a:pt x="4920" y="177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-8862877">
              <a:off x="7915650" y="-206795"/>
              <a:ext cx="1041721" cy="304082"/>
            </a:xfrm>
            <a:custGeom>
              <a:avLst/>
              <a:gdLst/>
              <a:ahLst/>
              <a:cxnLst/>
              <a:rect l="l" t="t" r="r" b="b"/>
              <a:pathLst>
                <a:path w="32506" h="9483" extrusionOk="0">
                  <a:moveTo>
                    <a:pt x="13758" y="0"/>
                  </a:moveTo>
                  <a:cubicBezTo>
                    <a:pt x="12132" y="0"/>
                    <a:pt x="10513" y="136"/>
                    <a:pt x="8913" y="393"/>
                  </a:cubicBezTo>
                  <a:cubicBezTo>
                    <a:pt x="6131" y="957"/>
                    <a:pt x="888" y="2087"/>
                    <a:pt x="1" y="6725"/>
                  </a:cubicBezTo>
                  <a:cubicBezTo>
                    <a:pt x="3227" y="8596"/>
                    <a:pt x="7056" y="9482"/>
                    <a:pt x="10971" y="9482"/>
                  </a:cubicBezTo>
                  <a:cubicBezTo>
                    <a:pt x="12879" y="9482"/>
                    <a:pt x="14807" y="9272"/>
                    <a:pt x="16697" y="8862"/>
                  </a:cubicBezTo>
                  <a:cubicBezTo>
                    <a:pt x="22464" y="7652"/>
                    <a:pt x="27868" y="4708"/>
                    <a:pt x="32506" y="1038"/>
                  </a:cubicBezTo>
                  <a:cubicBezTo>
                    <a:pt x="26940" y="595"/>
                    <a:pt x="21375" y="232"/>
                    <a:pt x="15769" y="70"/>
                  </a:cubicBezTo>
                  <a:cubicBezTo>
                    <a:pt x="15098" y="23"/>
                    <a:pt x="14428" y="0"/>
                    <a:pt x="13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-8862877">
              <a:off x="6110253" y="364212"/>
              <a:ext cx="1196284" cy="1569824"/>
            </a:xfrm>
            <a:custGeom>
              <a:avLst/>
              <a:gdLst/>
              <a:ahLst/>
              <a:cxnLst/>
              <a:rect l="l" t="t" r="r" b="b"/>
              <a:pathLst>
                <a:path w="37329" h="48956" extrusionOk="0">
                  <a:moveTo>
                    <a:pt x="571" y="48769"/>
                  </a:moveTo>
                  <a:cubicBezTo>
                    <a:pt x="568" y="48769"/>
                    <a:pt x="564" y="48771"/>
                    <a:pt x="558" y="48778"/>
                  </a:cubicBezTo>
                  <a:cubicBezTo>
                    <a:pt x="558" y="48799"/>
                    <a:pt x="561" y="48806"/>
                    <a:pt x="564" y="48806"/>
                  </a:cubicBezTo>
                  <a:cubicBezTo>
                    <a:pt x="572" y="48806"/>
                    <a:pt x="582" y="48769"/>
                    <a:pt x="571" y="48769"/>
                  </a:cubicBezTo>
                  <a:close/>
                  <a:moveTo>
                    <a:pt x="36932" y="1"/>
                  </a:moveTo>
                  <a:cubicBezTo>
                    <a:pt x="36878" y="1"/>
                    <a:pt x="36823" y="18"/>
                    <a:pt x="36773" y="60"/>
                  </a:cubicBezTo>
                  <a:cubicBezTo>
                    <a:pt x="32055" y="4214"/>
                    <a:pt x="27619" y="8650"/>
                    <a:pt x="23465" y="13369"/>
                  </a:cubicBezTo>
                  <a:cubicBezTo>
                    <a:pt x="19875" y="17482"/>
                    <a:pt x="16448" y="21757"/>
                    <a:pt x="13302" y="26234"/>
                  </a:cubicBezTo>
                  <a:cubicBezTo>
                    <a:pt x="10721" y="29783"/>
                    <a:pt x="8341" y="33493"/>
                    <a:pt x="6083" y="37284"/>
                  </a:cubicBezTo>
                  <a:cubicBezTo>
                    <a:pt x="4591" y="39865"/>
                    <a:pt x="3099" y="42486"/>
                    <a:pt x="1727" y="45188"/>
                  </a:cubicBezTo>
                  <a:cubicBezTo>
                    <a:pt x="1163" y="46277"/>
                    <a:pt x="558" y="47406"/>
                    <a:pt x="114" y="48576"/>
                  </a:cubicBezTo>
                  <a:lnTo>
                    <a:pt x="74" y="48657"/>
                  </a:lnTo>
                  <a:cubicBezTo>
                    <a:pt x="0" y="48829"/>
                    <a:pt x="151" y="48956"/>
                    <a:pt x="308" y="48956"/>
                  </a:cubicBezTo>
                  <a:cubicBezTo>
                    <a:pt x="408" y="48956"/>
                    <a:pt x="511" y="48904"/>
                    <a:pt x="558" y="48778"/>
                  </a:cubicBezTo>
                  <a:lnTo>
                    <a:pt x="639" y="48657"/>
                  </a:lnTo>
                  <a:cubicBezTo>
                    <a:pt x="719" y="48455"/>
                    <a:pt x="800" y="48294"/>
                    <a:pt x="881" y="48092"/>
                  </a:cubicBezTo>
                  <a:cubicBezTo>
                    <a:pt x="1203" y="47406"/>
                    <a:pt x="1526" y="46721"/>
                    <a:pt x="1889" y="46035"/>
                  </a:cubicBezTo>
                  <a:cubicBezTo>
                    <a:pt x="3139" y="43535"/>
                    <a:pt x="4470" y="41075"/>
                    <a:pt x="5922" y="38615"/>
                  </a:cubicBezTo>
                  <a:cubicBezTo>
                    <a:pt x="8019" y="34985"/>
                    <a:pt x="10318" y="31436"/>
                    <a:pt x="12737" y="27968"/>
                  </a:cubicBezTo>
                  <a:cubicBezTo>
                    <a:pt x="15762" y="23572"/>
                    <a:pt x="19029" y="19337"/>
                    <a:pt x="22537" y="15264"/>
                  </a:cubicBezTo>
                  <a:cubicBezTo>
                    <a:pt x="26530" y="10586"/>
                    <a:pt x="30805" y="6150"/>
                    <a:pt x="35362" y="1996"/>
                  </a:cubicBezTo>
                  <a:cubicBezTo>
                    <a:pt x="35926" y="1472"/>
                    <a:pt x="36531" y="947"/>
                    <a:pt x="37136" y="423"/>
                  </a:cubicBezTo>
                  <a:cubicBezTo>
                    <a:pt x="37328" y="263"/>
                    <a:pt x="37139" y="1"/>
                    <a:pt x="36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-8862877">
              <a:off x="7782147" y="723446"/>
              <a:ext cx="283809" cy="1220946"/>
            </a:xfrm>
            <a:custGeom>
              <a:avLst/>
              <a:gdLst/>
              <a:ahLst/>
              <a:cxnLst/>
              <a:rect l="l" t="t" r="r" b="b"/>
              <a:pathLst>
                <a:path w="8856" h="38076" extrusionOk="0">
                  <a:moveTo>
                    <a:pt x="346" y="1"/>
                  </a:moveTo>
                  <a:cubicBezTo>
                    <a:pt x="174" y="1"/>
                    <a:pt x="1" y="175"/>
                    <a:pt x="111" y="368"/>
                  </a:cubicBezTo>
                  <a:cubicBezTo>
                    <a:pt x="555" y="1296"/>
                    <a:pt x="918" y="2224"/>
                    <a:pt x="1200" y="3232"/>
                  </a:cubicBezTo>
                  <a:cubicBezTo>
                    <a:pt x="2168" y="6216"/>
                    <a:pt x="2854" y="9281"/>
                    <a:pt x="3337" y="12387"/>
                  </a:cubicBezTo>
                  <a:cubicBezTo>
                    <a:pt x="3741" y="14806"/>
                    <a:pt x="4023" y="17226"/>
                    <a:pt x="4225" y="19646"/>
                  </a:cubicBezTo>
                  <a:cubicBezTo>
                    <a:pt x="4467" y="22065"/>
                    <a:pt x="4668" y="24445"/>
                    <a:pt x="5031" y="26865"/>
                  </a:cubicBezTo>
                  <a:cubicBezTo>
                    <a:pt x="5394" y="29768"/>
                    <a:pt x="6080" y="32632"/>
                    <a:pt x="7048" y="35374"/>
                  </a:cubicBezTo>
                  <a:cubicBezTo>
                    <a:pt x="7290" y="36019"/>
                    <a:pt x="7572" y="36665"/>
                    <a:pt x="7895" y="37270"/>
                  </a:cubicBezTo>
                  <a:cubicBezTo>
                    <a:pt x="8016" y="37512"/>
                    <a:pt x="8177" y="37754"/>
                    <a:pt x="8338" y="37995"/>
                  </a:cubicBezTo>
                  <a:cubicBezTo>
                    <a:pt x="8385" y="38052"/>
                    <a:pt x="8441" y="38075"/>
                    <a:pt x="8496" y="38075"/>
                  </a:cubicBezTo>
                  <a:cubicBezTo>
                    <a:pt x="8678" y="38075"/>
                    <a:pt x="8856" y="37818"/>
                    <a:pt x="8701" y="37633"/>
                  </a:cubicBezTo>
                  <a:cubicBezTo>
                    <a:pt x="8690" y="37610"/>
                    <a:pt x="8685" y="37603"/>
                    <a:pt x="8683" y="37603"/>
                  </a:cubicBezTo>
                  <a:cubicBezTo>
                    <a:pt x="8679" y="37603"/>
                    <a:pt x="8683" y="37621"/>
                    <a:pt x="8679" y="37621"/>
                  </a:cubicBezTo>
                  <a:cubicBezTo>
                    <a:pt x="8677" y="37621"/>
                    <a:pt x="8672" y="37614"/>
                    <a:pt x="8661" y="37592"/>
                  </a:cubicBezTo>
                  <a:cubicBezTo>
                    <a:pt x="8621" y="37471"/>
                    <a:pt x="8500" y="37350"/>
                    <a:pt x="8459" y="37229"/>
                  </a:cubicBezTo>
                  <a:cubicBezTo>
                    <a:pt x="8177" y="36745"/>
                    <a:pt x="7895" y="36221"/>
                    <a:pt x="7693" y="35656"/>
                  </a:cubicBezTo>
                  <a:cubicBezTo>
                    <a:pt x="6765" y="33156"/>
                    <a:pt x="6080" y="30535"/>
                    <a:pt x="5677" y="27873"/>
                  </a:cubicBezTo>
                  <a:cubicBezTo>
                    <a:pt x="4870" y="23154"/>
                    <a:pt x="4709" y="18315"/>
                    <a:pt x="4023" y="13596"/>
                  </a:cubicBezTo>
                  <a:cubicBezTo>
                    <a:pt x="3539" y="10249"/>
                    <a:pt x="2854" y="6942"/>
                    <a:pt x="1886" y="3716"/>
                  </a:cubicBezTo>
                  <a:cubicBezTo>
                    <a:pt x="1644" y="2869"/>
                    <a:pt x="1321" y="2022"/>
                    <a:pt x="998" y="1215"/>
                  </a:cubicBezTo>
                  <a:cubicBezTo>
                    <a:pt x="877" y="852"/>
                    <a:pt x="716" y="489"/>
                    <a:pt x="555" y="167"/>
                  </a:cubicBezTo>
                  <a:lnTo>
                    <a:pt x="555" y="126"/>
                  </a:lnTo>
                  <a:cubicBezTo>
                    <a:pt x="504" y="38"/>
                    <a:pt x="425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-8862877">
              <a:off x="6835627" y="156324"/>
              <a:ext cx="1270184" cy="524376"/>
            </a:xfrm>
            <a:custGeom>
              <a:avLst/>
              <a:gdLst/>
              <a:ahLst/>
              <a:cxnLst/>
              <a:rect l="l" t="t" r="r" b="b"/>
              <a:pathLst>
                <a:path w="39635" h="16353" extrusionOk="0">
                  <a:moveTo>
                    <a:pt x="39238" y="1"/>
                  </a:moveTo>
                  <a:cubicBezTo>
                    <a:pt x="39184" y="1"/>
                    <a:pt x="39129" y="18"/>
                    <a:pt x="39079" y="60"/>
                  </a:cubicBezTo>
                  <a:cubicBezTo>
                    <a:pt x="35571" y="2681"/>
                    <a:pt x="31860" y="5020"/>
                    <a:pt x="27989" y="7077"/>
                  </a:cubicBezTo>
                  <a:cubicBezTo>
                    <a:pt x="21980" y="10183"/>
                    <a:pt x="15608" y="12602"/>
                    <a:pt x="9034" y="14256"/>
                  </a:cubicBezTo>
                  <a:cubicBezTo>
                    <a:pt x="7018" y="14740"/>
                    <a:pt x="5001" y="15183"/>
                    <a:pt x="2945" y="15506"/>
                  </a:cubicBezTo>
                  <a:cubicBezTo>
                    <a:pt x="2340" y="15587"/>
                    <a:pt x="1735" y="15667"/>
                    <a:pt x="1130" y="15748"/>
                  </a:cubicBezTo>
                  <a:lnTo>
                    <a:pt x="847" y="15788"/>
                  </a:lnTo>
                  <a:lnTo>
                    <a:pt x="323" y="15788"/>
                  </a:lnTo>
                  <a:cubicBezTo>
                    <a:pt x="1" y="15829"/>
                    <a:pt x="1" y="16313"/>
                    <a:pt x="323" y="16313"/>
                  </a:cubicBezTo>
                  <a:lnTo>
                    <a:pt x="283" y="16353"/>
                  </a:lnTo>
                  <a:cubicBezTo>
                    <a:pt x="1009" y="16272"/>
                    <a:pt x="1735" y="16192"/>
                    <a:pt x="2461" y="16071"/>
                  </a:cubicBezTo>
                  <a:cubicBezTo>
                    <a:pt x="4396" y="15788"/>
                    <a:pt x="6332" y="15425"/>
                    <a:pt x="8228" y="14982"/>
                  </a:cubicBezTo>
                  <a:cubicBezTo>
                    <a:pt x="11131" y="14296"/>
                    <a:pt x="13954" y="13449"/>
                    <a:pt x="16737" y="12481"/>
                  </a:cubicBezTo>
                  <a:cubicBezTo>
                    <a:pt x="20246" y="11271"/>
                    <a:pt x="23633" y="9820"/>
                    <a:pt x="26940" y="8166"/>
                  </a:cubicBezTo>
                  <a:cubicBezTo>
                    <a:pt x="30852" y="6190"/>
                    <a:pt x="34562" y="3972"/>
                    <a:pt x="38071" y="1431"/>
                  </a:cubicBezTo>
                  <a:cubicBezTo>
                    <a:pt x="38555" y="1108"/>
                    <a:pt x="38999" y="746"/>
                    <a:pt x="39442" y="423"/>
                  </a:cubicBezTo>
                  <a:cubicBezTo>
                    <a:pt x="39634" y="263"/>
                    <a:pt x="39445" y="1"/>
                    <a:pt x="39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-8862877">
              <a:off x="8097980" y="-67933"/>
              <a:ext cx="759162" cy="110564"/>
            </a:xfrm>
            <a:custGeom>
              <a:avLst/>
              <a:gdLst/>
              <a:ahLst/>
              <a:cxnLst/>
              <a:rect l="l" t="t" r="r" b="b"/>
              <a:pathLst>
                <a:path w="23689" h="3448" extrusionOk="0">
                  <a:moveTo>
                    <a:pt x="23378" y="1"/>
                  </a:moveTo>
                  <a:cubicBezTo>
                    <a:pt x="23348" y="1"/>
                    <a:pt x="23315" y="7"/>
                    <a:pt x="23280" y="20"/>
                  </a:cubicBezTo>
                  <a:cubicBezTo>
                    <a:pt x="18723" y="1633"/>
                    <a:pt x="13964" y="2601"/>
                    <a:pt x="9124" y="2883"/>
                  </a:cubicBezTo>
                  <a:cubicBezTo>
                    <a:pt x="8489" y="2924"/>
                    <a:pt x="7854" y="2944"/>
                    <a:pt x="7219" y="2944"/>
                  </a:cubicBezTo>
                  <a:cubicBezTo>
                    <a:pt x="5316" y="2944"/>
                    <a:pt x="3418" y="2762"/>
                    <a:pt x="1542" y="2399"/>
                  </a:cubicBezTo>
                  <a:cubicBezTo>
                    <a:pt x="1180" y="2319"/>
                    <a:pt x="776" y="2198"/>
                    <a:pt x="413" y="2077"/>
                  </a:cubicBezTo>
                  <a:cubicBezTo>
                    <a:pt x="378" y="2064"/>
                    <a:pt x="345" y="2058"/>
                    <a:pt x="315" y="2058"/>
                  </a:cubicBezTo>
                  <a:cubicBezTo>
                    <a:pt x="69" y="2058"/>
                    <a:pt x="0" y="2457"/>
                    <a:pt x="252" y="2601"/>
                  </a:cubicBezTo>
                  <a:lnTo>
                    <a:pt x="292" y="2601"/>
                  </a:lnTo>
                  <a:cubicBezTo>
                    <a:pt x="1502" y="2964"/>
                    <a:pt x="2752" y="3206"/>
                    <a:pt x="4003" y="3287"/>
                  </a:cubicBezTo>
                  <a:cubicBezTo>
                    <a:pt x="5186" y="3394"/>
                    <a:pt x="6369" y="3448"/>
                    <a:pt x="7549" y="3448"/>
                  </a:cubicBezTo>
                  <a:cubicBezTo>
                    <a:pt x="9909" y="3448"/>
                    <a:pt x="12257" y="3233"/>
                    <a:pt x="14569" y="2803"/>
                  </a:cubicBezTo>
                  <a:cubicBezTo>
                    <a:pt x="17593" y="2278"/>
                    <a:pt x="20537" y="1512"/>
                    <a:pt x="23401" y="504"/>
                  </a:cubicBezTo>
                  <a:cubicBezTo>
                    <a:pt x="23688" y="396"/>
                    <a:pt x="23624" y="1"/>
                    <a:pt x="23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-8862877">
              <a:off x="8593371" y="371233"/>
              <a:ext cx="398954" cy="662292"/>
            </a:xfrm>
            <a:custGeom>
              <a:avLst/>
              <a:gdLst/>
              <a:ahLst/>
              <a:cxnLst/>
              <a:rect l="l" t="t" r="r" b="b"/>
              <a:pathLst>
                <a:path w="12449" h="20654" extrusionOk="0">
                  <a:moveTo>
                    <a:pt x="326" y="1"/>
                  </a:moveTo>
                  <a:cubicBezTo>
                    <a:pt x="163" y="1"/>
                    <a:pt x="0" y="175"/>
                    <a:pt x="83" y="369"/>
                  </a:cubicBezTo>
                  <a:cubicBezTo>
                    <a:pt x="2180" y="5047"/>
                    <a:pt x="4519" y="9604"/>
                    <a:pt x="7181" y="14040"/>
                  </a:cubicBezTo>
                  <a:cubicBezTo>
                    <a:pt x="8391" y="16057"/>
                    <a:pt x="9722" y="18033"/>
                    <a:pt x="11254" y="19848"/>
                  </a:cubicBezTo>
                  <a:cubicBezTo>
                    <a:pt x="11456" y="20090"/>
                    <a:pt x="11658" y="20331"/>
                    <a:pt x="11900" y="20573"/>
                  </a:cubicBezTo>
                  <a:cubicBezTo>
                    <a:pt x="11956" y="20630"/>
                    <a:pt x="12019" y="20653"/>
                    <a:pt x="12079" y="20653"/>
                  </a:cubicBezTo>
                  <a:cubicBezTo>
                    <a:pt x="12278" y="20653"/>
                    <a:pt x="12448" y="20396"/>
                    <a:pt x="12263" y="20211"/>
                  </a:cubicBezTo>
                  <a:cubicBezTo>
                    <a:pt x="11537" y="19485"/>
                    <a:pt x="10891" y="18678"/>
                    <a:pt x="10286" y="17831"/>
                  </a:cubicBezTo>
                  <a:cubicBezTo>
                    <a:pt x="8270" y="14968"/>
                    <a:pt x="6415" y="11983"/>
                    <a:pt x="4842" y="8878"/>
                  </a:cubicBezTo>
                  <a:cubicBezTo>
                    <a:pt x="3310" y="6015"/>
                    <a:pt x="1858" y="3071"/>
                    <a:pt x="527" y="127"/>
                  </a:cubicBezTo>
                  <a:cubicBezTo>
                    <a:pt x="476" y="38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-1331177" y="3772251"/>
            <a:ext cx="5190279" cy="3325377"/>
            <a:chOff x="-754697" y="1352100"/>
            <a:chExt cx="6171556" cy="3954075"/>
          </a:xfrm>
        </p:grpSpPr>
        <p:sp>
          <p:nvSpPr>
            <p:cNvPr id="156" name="Google Shape;156;p3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/>
          <p:nvPr/>
        </p:nvSpPr>
        <p:spPr>
          <a:xfrm rot="-5400000">
            <a:off x="1919294" y="1757345"/>
            <a:ext cx="380111" cy="378732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chemeClr val="accent5">
              <a:alpha val="84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3"/>
          <p:cNvGrpSpPr/>
          <p:nvPr/>
        </p:nvGrpSpPr>
        <p:grpSpPr>
          <a:xfrm>
            <a:off x="-664267" y="-780406"/>
            <a:ext cx="3577375" cy="4171622"/>
            <a:chOff x="-664267" y="-780406"/>
            <a:chExt cx="3577375" cy="4171622"/>
          </a:xfrm>
        </p:grpSpPr>
        <p:sp>
          <p:nvSpPr>
            <p:cNvPr id="169" name="Google Shape;169;p3"/>
            <p:cNvSpPr/>
            <p:nvPr/>
          </p:nvSpPr>
          <p:spPr>
            <a:xfrm rot="-9527801">
              <a:off x="-112352" y="-452067"/>
              <a:ext cx="2473547" cy="3514945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-9527801">
              <a:off x="1067809" y="1094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-9527801">
              <a:off x="1469052" y="1387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-9527801">
              <a:off x="1386086" y="423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-9527801">
              <a:off x="2017466" y="332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-9527801">
              <a:off x="1934750" y="616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-9527801">
              <a:off x="1761762" y="482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-9527801">
              <a:off x="1623811" y="262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-9527801">
              <a:off x="2103455" y="512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-9527801">
              <a:off x="1245107" y="1351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-9527801">
              <a:off x="1651070" y="1318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-9527801">
              <a:off x="1347731" y="1099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-9527801">
              <a:off x="2026810" y="1372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-9527801">
              <a:off x="2035269" y="1138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-9527801">
              <a:off x="1361634" y="1227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-9527801">
              <a:off x="1359652" y="1561676"/>
              <a:ext cx="13781" cy="19682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 rot="-9527801">
              <a:off x="1565233" y="1589795"/>
              <a:ext cx="16544" cy="14702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 rot="-9527801">
              <a:off x="1704325" y="1438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 rot="-9527801">
              <a:off x="1583564" y="1460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-9527801">
              <a:off x="1857953" y="1560406"/>
              <a:ext cx="15180" cy="16885"/>
            </a:xfrm>
            <a:custGeom>
              <a:avLst/>
              <a:gdLst/>
              <a:ahLst/>
              <a:cxnLst/>
              <a:rect l="l" t="t" r="r" b="b"/>
              <a:pathLst>
                <a:path w="445" h="495" extrusionOk="0">
                  <a:moveTo>
                    <a:pt x="224" y="0"/>
                  </a:moveTo>
                  <a:cubicBezTo>
                    <a:pt x="203" y="0"/>
                    <a:pt x="183" y="4"/>
                    <a:pt x="162" y="11"/>
                  </a:cubicBezTo>
                  <a:lnTo>
                    <a:pt x="41" y="212"/>
                  </a:lnTo>
                  <a:cubicBezTo>
                    <a:pt x="41" y="253"/>
                    <a:pt x="0" y="293"/>
                    <a:pt x="0" y="373"/>
                  </a:cubicBezTo>
                  <a:lnTo>
                    <a:pt x="121" y="494"/>
                  </a:lnTo>
                  <a:lnTo>
                    <a:pt x="162" y="494"/>
                  </a:lnTo>
                  <a:cubicBezTo>
                    <a:pt x="242" y="494"/>
                    <a:pt x="323" y="494"/>
                    <a:pt x="404" y="454"/>
                  </a:cubicBezTo>
                  <a:lnTo>
                    <a:pt x="444" y="293"/>
                  </a:lnTo>
                  <a:lnTo>
                    <a:pt x="444" y="212"/>
                  </a:lnTo>
                  <a:cubicBezTo>
                    <a:pt x="411" y="79"/>
                    <a:pt x="322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-9527801">
              <a:off x="1537989" y="815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-9527801">
              <a:off x="1736219" y="702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-9527801">
              <a:off x="1875528" y="835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-9527801">
              <a:off x="1619619" y="834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 rot="-9527801">
              <a:off x="1217568" y="696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 rot="-9527801">
              <a:off x="1673170" y="1032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 rot="-9527801">
              <a:off x="1547831" y="1050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 rot="-9527801">
              <a:off x="1295543" y="1023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 rot="-9527801">
              <a:off x="1343161" y="928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 rot="-9527801">
              <a:off x="1606046" y="475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 rot="-9527801">
              <a:off x="1560542" y="1180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 rot="-9527801">
              <a:off x="2063771" y="930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 rot="-9527801">
              <a:off x="1766592" y="1057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 rot="-9527801">
              <a:off x="1809023" y="1291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 rot="-9527801">
              <a:off x="1474706" y="666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 rot="-9527801">
              <a:off x="2100858" y="669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3"/>
          <p:cNvSpPr txBox="1">
            <a:spLocks noGrp="1"/>
          </p:cNvSpPr>
          <p:nvPr>
            <p:ph type="title"/>
          </p:nvPr>
        </p:nvSpPr>
        <p:spPr>
          <a:xfrm>
            <a:off x="3379500" y="2470896"/>
            <a:ext cx="2385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8D05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45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"/>
          <p:cNvSpPr txBox="1">
            <a:spLocks noGrp="1"/>
          </p:cNvSpPr>
          <p:nvPr>
            <p:ph type="title" idx="2" hasCustomPrompt="1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"/>
          <p:cNvSpPr txBox="1">
            <a:spLocks noGrp="1"/>
          </p:cNvSpPr>
          <p:nvPr>
            <p:ph type="subTitle" idx="1"/>
          </p:nvPr>
        </p:nvSpPr>
        <p:spPr>
          <a:xfrm>
            <a:off x="2826750" y="3220038"/>
            <a:ext cx="3490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1933588" y="2855050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title" idx="2"/>
          </p:nvPr>
        </p:nvSpPr>
        <p:spPr>
          <a:xfrm>
            <a:off x="5026238" y="2855050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5"/>
          <p:cNvGrpSpPr/>
          <p:nvPr/>
        </p:nvGrpSpPr>
        <p:grpSpPr>
          <a:xfrm>
            <a:off x="-1712527" y="3034255"/>
            <a:ext cx="3768158" cy="2849388"/>
            <a:chOff x="-1712527" y="3034255"/>
            <a:chExt cx="3768158" cy="2849388"/>
          </a:xfrm>
        </p:grpSpPr>
        <p:sp>
          <p:nvSpPr>
            <p:cNvPr id="222" name="Google Shape;222;p5"/>
            <p:cNvSpPr/>
            <p:nvPr/>
          </p:nvSpPr>
          <p:spPr>
            <a:xfrm rot="-5016194">
              <a:off x="-1065061" y="2701704"/>
              <a:ext cx="2473226" cy="3514489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5016194">
              <a:off x="350222" y="4354653"/>
              <a:ext cx="16542" cy="9686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5016194">
              <a:off x="170106" y="4816477"/>
              <a:ext cx="15178" cy="10198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5016194">
              <a:off x="1076354" y="4489924"/>
              <a:ext cx="19271" cy="15723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5016194">
              <a:off x="1326223" y="5076196"/>
              <a:ext cx="17906" cy="16065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5016194">
              <a:off x="1023554" y="5066968"/>
              <a:ext cx="22067" cy="26638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5016194">
              <a:off x="1118915" y="4865437"/>
              <a:ext cx="12415" cy="14018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5016194">
              <a:off x="1294504" y="4675607"/>
              <a:ext cx="13779" cy="16542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5016194">
              <a:off x="1174624" y="5203207"/>
              <a:ext cx="13779" cy="16883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5016194">
              <a:off x="143709" y="4587442"/>
              <a:ext cx="13779" cy="17906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5016194">
              <a:off x="260333" y="4978677"/>
              <a:ext cx="42668" cy="35779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5016194">
              <a:off x="406522" y="4624213"/>
              <a:ext cx="23432" cy="25137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rot="-5016194">
              <a:off x="285999" y="4670704"/>
              <a:ext cx="24796" cy="25683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rot="-5016194">
              <a:off x="-30625" y="4751110"/>
              <a:ext cx="13779" cy="19680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-5016194">
              <a:off x="-3894" y="4960224"/>
              <a:ext cx="16542" cy="14700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rot="-5016194">
              <a:off x="166662" y="5057352"/>
              <a:ext cx="28923" cy="27525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 rot="-5016194">
              <a:off x="115596" y="4944871"/>
              <a:ext cx="26160" cy="27559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-5016194">
              <a:off x="-95557" y="5136487"/>
              <a:ext cx="27525" cy="16542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016194">
              <a:off x="712025" y="4734436"/>
              <a:ext cx="39906" cy="49422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016194">
              <a:off x="889919" y="4897333"/>
              <a:ext cx="22067" cy="25887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016194">
              <a:off x="782663" y="5068230"/>
              <a:ext cx="39906" cy="42702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016194">
              <a:off x="719388" y="4821995"/>
              <a:ext cx="39940" cy="39292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016194">
              <a:off x="762861" y="4394341"/>
              <a:ext cx="22067" cy="26194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016194">
              <a:off x="546136" y="4922214"/>
              <a:ext cx="33050" cy="35915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016194">
              <a:off x="494630" y="4806614"/>
              <a:ext cx="35779" cy="37177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016194">
              <a:off x="472838" y="4552432"/>
              <a:ext cx="15144" cy="19305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016194">
              <a:off x="570474" y="4575363"/>
              <a:ext cx="23432" cy="26706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016194">
              <a:off x="1083310" y="4713599"/>
              <a:ext cx="15178" cy="16542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016194">
              <a:off x="369536" y="4853066"/>
              <a:ext cx="39940" cy="39906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016194">
              <a:off x="750423" y="5274503"/>
              <a:ext cx="27559" cy="27081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016194">
              <a:off x="546065" y="5017990"/>
              <a:ext cx="31686" cy="36597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016194">
              <a:off x="324871" y="5119881"/>
              <a:ext cx="38541" cy="42805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016194">
              <a:off x="858331" y="4636966"/>
              <a:ext cx="23398" cy="23398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016194">
              <a:off x="1021611" y="5243829"/>
              <a:ext cx="19305" cy="15417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 rot="6208522">
            <a:off x="8004219" y="53737"/>
            <a:ext cx="1485163" cy="1034225"/>
            <a:chOff x="2408692" y="-569353"/>
            <a:chExt cx="3769974" cy="2558659"/>
          </a:xfrm>
        </p:grpSpPr>
        <p:sp>
          <p:nvSpPr>
            <p:cNvPr id="257" name="Google Shape;257;p5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5">
                <a:alpha val="843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5"/>
          <p:cNvSpPr txBox="1">
            <a:spLocks noGrp="1"/>
          </p:cNvSpPr>
          <p:nvPr>
            <p:ph type="subTitle" idx="1"/>
          </p:nvPr>
        </p:nvSpPr>
        <p:spPr>
          <a:xfrm>
            <a:off x="1741463" y="3179750"/>
            <a:ext cx="25662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3"/>
          </p:nvPr>
        </p:nvSpPr>
        <p:spPr>
          <a:xfrm>
            <a:off x="4836338" y="3179750"/>
            <a:ext cx="25662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title" idx="4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3177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 txBox="1">
            <a:spLocks noGrp="1"/>
          </p:cNvSpPr>
          <p:nvPr>
            <p:ph type="title" hasCustomPrompt="1"/>
          </p:nvPr>
        </p:nvSpPr>
        <p:spPr>
          <a:xfrm>
            <a:off x="1631813" y="1660600"/>
            <a:ext cx="1415100" cy="12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13"/>
          <p:cNvSpPr txBox="1">
            <a:spLocks noGrp="1"/>
          </p:cNvSpPr>
          <p:nvPr>
            <p:ph type="title" idx="2" hasCustomPrompt="1"/>
          </p:nvPr>
        </p:nvSpPr>
        <p:spPr>
          <a:xfrm>
            <a:off x="3864450" y="1660600"/>
            <a:ext cx="1415100" cy="12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3" hasCustomPrompt="1"/>
          </p:nvPr>
        </p:nvSpPr>
        <p:spPr>
          <a:xfrm>
            <a:off x="6055713" y="1660600"/>
            <a:ext cx="1415100" cy="12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/>
          <p:nvPr/>
        </p:nvSpPr>
        <p:spPr>
          <a:xfrm rot="-5400000">
            <a:off x="375094" y="317295"/>
            <a:ext cx="380111" cy="378732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chemeClr val="accent5">
              <a:alpha val="84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13"/>
          <p:cNvGrpSpPr/>
          <p:nvPr/>
        </p:nvGrpSpPr>
        <p:grpSpPr>
          <a:xfrm rot="6208633">
            <a:off x="7777340" y="165456"/>
            <a:ext cx="1724369" cy="1188939"/>
            <a:chOff x="2408692" y="-569353"/>
            <a:chExt cx="3769974" cy="2558659"/>
          </a:xfrm>
        </p:grpSpPr>
        <p:sp>
          <p:nvSpPr>
            <p:cNvPr id="425" name="Google Shape;425;p13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chemeClr val="accent2">
                <a:alpha val="6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3"/>
          <p:cNvGrpSpPr/>
          <p:nvPr/>
        </p:nvGrpSpPr>
        <p:grpSpPr>
          <a:xfrm rot="3857449">
            <a:off x="-1304619" y="2786371"/>
            <a:ext cx="3806687" cy="4765664"/>
            <a:chOff x="6132853" y="1390870"/>
            <a:chExt cx="3806719" cy="4765704"/>
          </a:xfrm>
        </p:grpSpPr>
        <p:sp>
          <p:nvSpPr>
            <p:cNvPr id="431" name="Google Shape;431;p13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13"/>
          <p:cNvSpPr txBox="1">
            <a:spLocks noGrp="1"/>
          </p:cNvSpPr>
          <p:nvPr>
            <p:ph type="subTitle" idx="1"/>
          </p:nvPr>
        </p:nvSpPr>
        <p:spPr>
          <a:xfrm>
            <a:off x="1416113" y="3267575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4"/>
          </p:nvPr>
        </p:nvSpPr>
        <p:spPr>
          <a:xfrm>
            <a:off x="3648750" y="3267575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5881388" y="3267575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61313" y="2932650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/>
          </p:nvPr>
        </p:nvSpPr>
        <p:spPr>
          <a:xfrm>
            <a:off x="3793950" y="2932650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8"/>
          </p:nvPr>
        </p:nvSpPr>
        <p:spPr>
          <a:xfrm>
            <a:off x="6026588" y="2932650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16"/>
          <p:cNvGrpSpPr/>
          <p:nvPr/>
        </p:nvGrpSpPr>
        <p:grpSpPr>
          <a:xfrm rot="10800000" flipH="1">
            <a:off x="7735101" y="-571596"/>
            <a:ext cx="1883828" cy="1750318"/>
            <a:chOff x="6489082" y="2893343"/>
            <a:chExt cx="2807494" cy="2457966"/>
          </a:xfrm>
        </p:grpSpPr>
        <p:sp>
          <p:nvSpPr>
            <p:cNvPr id="498" name="Google Shape;498;p16"/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16"/>
          <p:cNvSpPr/>
          <p:nvPr/>
        </p:nvSpPr>
        <p:spPr>
          <a:xfrm rot="-3320876" flipH="1">
            <a:off x="-2447392" y="494517"/>
            <a:ext cx="4915307" cy="5017139"/>
          </a:xfrm>
          <a:custGeom>
            <a:avLst/>
            <a:gdLst/>
            <a:ahLst/>
            <a:cxnLst/>
            <a:rect l="l" t="t" r="r" b="b"/>
            <a:pathLst>
              <a:path w="164618" h="181830" extrusionOk="0">
                <a:moveTo>
                  <a:pt x="17337" y="0"/>
                </a:moveTo>
                <a:cubicBezTo>
                  <a:pt x="11319" y="0"/>
                  <a:pt x="5466" y="2631"/>
                  <a:pt x="351" y="7417"/>
                </a:cubicBezTo>
                <a:lnTo>
                  <a:pt x="0" y="23756"/>
                </a:lnTo>
                <a:cubicBezTo>
                  <a:pt x="11551" y="25117"/>
                  <a:pt x="25123" y="28148"/>
                  <a:pt x="31316" y="39963"/>
                </a:cubicBezTo>
                <a:cubicBezTo>
                  <a:pt x="35137" y="47342"/>
                  <a:pt x="35006" y="56214"/>
                  <a:pt x="38212" y="63944"/>
                </a:cubicBezTo>
                <a:cubicBezTo>
                  <a:pt x="42253" y="73739"/>
                  <a:pt x="51125" y="80107"/>
                  <a:pt x="59733" y="84675"/>
                </a:cubicBezTo>
                <a:cubicBezTo>
                  <a:pt x="68386" y="89243"/>
                  <a:pt x="76336" y="94382"/>
                  <a:pt x="84900" y="99960"/>
                </a:cubicBezTo>
                <a:cubicBezTo>
                  <a:pt x="106334" y="113927"/>
                  <a:pt x="117885" y="167116"/>
                  <a:pt x="111956" y="181830"/>
                </a:cubicBezTo>
                <a:lnTo>
                  <a:pt x="164618" y="98159"/>
                </a:lnTo>
                <a:cubicBezTo>
                  <a:pt x="155043" y="77033"/>
                  <a:pt x="135498" y="61353"/>
                  <a:pt x="115426" y="58673"/>
                </a:cubicBezTo>
                <a:cubicBezTo>
                  <a:pt x="112484" y="58295"/>
                  <a:pt x="109552" y="58172"/>
                  <a:pt x="106623" y="58172"/>
                </a:cubicBezTo>
                <a:cubicBezTo>
                  <a:pt x="101103" y="58172"/>
                  <a:pt x="95600" y="58611"/>
                  <a:pt x="90084" y="58611"/>
                </a:cubicBezTo>
                <a:cubicBezTo>
                  <a:pt x="89352" y="58611"/>
                  <a:pt x="88620" y="58603"/>
                  <a:pt x="87887" y="58586"/>
                </a:cubicBezTo>
                <a:cubicBezTo>
                  <a:pt x="78664" y="58366"/>
                  <a:pt x="68781" y="56302"/>
                  <a:pt x="61227" y="49362"/>
                </a:cubicBezTo>
                <a:cubicBezTo>
                  <a:pt x="48841" y="38074"/>
                  <a:pt x="45854" y="17036"/>
                  <a:pt x="33073" y="6319"/>
                </a:cubicBezTo>
                <a:cubicBezTo>
                  <a:pt x="27958" y="2002"/>
                  <a:pt x="22585" y="0"/>
                  <a:pt x="17337" y="0"/>
                </a:cubicBezTo>
                <a:close/>
              </a:path>
            </a:pathLst>
          </a:custGeom>
          <a:solidFill>
            <a:schemeClr val="accent2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 txBox="1">
            <a:spLocks noGrp="1"/>
          </p:cNvSpPr>
          <p:nvPr>
            <p:ph type="subTitle" idx="1"/>
          </p:nvPr>
        </p:nvSpPr>
        <p:spPr>
          <a:xfrm>
            <a:off x="1300363" y="3106200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6"/>
          <p:cNvSpPr txBox="1">
            <a:spLocks noGrp="1"/>
          </p:cNvSpPr>
          <p:nvPr>
            <p:ph type="subTitle" idx="2"/>
          </p:nvPr>
        </p:nvSpPr>
        <p:spPr>
          <a:xfrm>
            <a:off x="3648738" y="3106200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6"/>
          <p:cNvSpPr txBox="1">
            <a:spLocks noGrp="1"/>
          </p:cNvSpPr>
          <p:nvPr>
            <p:ph type="subTitle" idx="3"/>
          </p:nvPr>
        </p:nvSpPr>
        <p:spPr>
          <a:xfrm>
            <a:off x="5997113" y="3106200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6"/>
          <p:cNvSpPr txBox="1">
            <a:spLocks noGrp="1"/>
          </p:cNvSpPr>
          <p:nvPr>
            <p:ph type="title"/>
          </p:nvPr>
        </p:nvSpPr>
        <p:spPr>
          <a:xfrm>
            <a:off x="1445563" y="2716717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535" name="Google Shape;535;p16"/>
          <p:cNvSpPr txBox="1">
            <a:spLocks noGrp="1"/>
          </p:cNvSpPr>
          <p:nvPr>
            <p:ph type="title" idx="4"/>
          </p:nvPr>
        </p:nvSpPr>
        <p:spPr>
          <a:xfrm>
            <a:off x="3793938" y="2716717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536" name="Google Shape;536;p16"/>
          <p:cNvSpPr txBox="1">
            <a:spLocks noGrp="1"/>
          </p:cNvSpPr>
          <p:nvPr>
            <p:ph type="title" idx="5"/>
          </p:nvPr>
        </p:nvSpPr>
        <p:spPr>
          <a:xfrm>
            <a:off x="6142313" y="2716717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537" name="Google Shape;537;p16"/>
          <p:cNvSpPr txBox="1">
            <a:spLocks noGrp="1"/>
          </p:cNvSpPr>
          <p:nvPr>
            <p:ph type="title" idx="6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48" r:id="rId2"/>
    <p:sldLayoutId id="2147483667" r:id="rId3"/>
    <p:sldLayoutId id="2147483649" r:id="rId4"/>
    <p:sldLayoutId id="2147483651" r:id="rId5"/>
    <p:sldLayoutId id="2147483654" r:id="rId6"/>
    <p:sldLayoutId id="2147483658" r:id="rId7"/>
    <p:sldLayoutId id="2147483659" r:id="rId8"/>
    <p:sldLayoutId id="2147483662" r:id="rId9"/>
    <p:sldLayoutId id="2147483666" r:id="rId10"/>
    <p:sldLayoutId id="2147483668" r:id="rId11"/>
    <p:sldLayoutId id="2147483678" r:id="rId12"/>
    <p:sldLayoutId id="2147483679" r:id="rId13"/>
    <p:sldLayoutId id="2147483680" r:id="rId14"/>
    <p:sldLayoutId id="2147483685" r:id="rId15"/>
    <p:sldLayoutId id="2147483686" r:id="rId16"/>
    <p:sldLayoutId id="214748368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itstimes.com/singapore/courts-crime/at-least-764000-lost-in-september-to-e-commerce-phishing-scams-in-spor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aruntiwarihp/phishing-site-url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openphish.com/feed.txt" TargetMode="External"/><Relationship Id="rId5" Type="http://schemas.openxmlformats.org/officeDocument/2006/relationships/hyperlink" Target="https://www.kaggle.com/sid321axn/malicious-urls-dataset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id321axn/malicious-urls-datase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39"/>
          <p:cNvSpPr txBox="1">
            <a:spLocks noGrp="1"/>
          </p:cNvSpPr>
          <p:nvPr>
            <p:ph type="subTitle" idx="1"/>
          </p:nvPr>
        </p:nvSpPr>
        <p:spPr>
          <a:xfrm>
            <a:off x="2003250" y="3767368"/>
            <a:ext cx="5137500" cy="1355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Lim Jun Ming - A0231523U </a:t>
            </a:r>
          </a:p>
          <a:p>
            <a:r>
              <a:rPr lang="en-SG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Mediana - A0231458E </a:t>
            </a:r>
          </a:p>
          <a:p>
            <a:r>
              <a:rPr lang="en-SG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Yeong Wee Ping - A0231533R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62978-FFE1-4815-9716-7D407670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97" y="1944987"/>
            <a:ext cx="2770388" cy="18223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33" name="Google Shape;1433;p39"/>
          <p:cNvSpPr txBox="1">
            <a:spLocks noGrp="1"/>
          </p:cNvSpPr>
          <p:nvPr>
            <p:ph type="ctrTitle"/>
          </p:nvPr>
        </p:nvSpPr>
        <p:spPr>
          <a:xfrm>
            <a:off x="1310250" y="767882"/>
            <a:ext cx="6523500" cy="12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ElderGuard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15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311700" y="268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Module Pipeline Design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D935F-256A-4949-99E3-642E9EC0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74" y="790422"/>
            <a:ext cx="3752584" cy="428984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DB0E2F-CFEA-4482-8B86-43EFBEE64468}"/>
              </a:ext>
            </a:extLst>
          </p:cNvPr>
          <p:cNvSpPr/>
          <p:nvPr/>
        </p:nvSpPr>
        <p:spPr>
          <a:xfrm>
            <a:off x="4990286" y="1235413"/>
            <a:ext cx="3073940" cy="2081719"/>
          </a:xfrm>
          <a:prstGeom prst="roundRect">
            <a:avLst>
              <a:gd name="adj" fmla="val 13162"/>
            </a:avLst>
          </a:prstGeom>
          <a:solidFill>
            <a:srgbClr val="CEE5FE"/>
          </a:solidFill>
          <a:ln>
            <a:solidFill>
              <a:srgbClr val="90B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ADC83-B2F6-44A4-A803-423DEBC80719}"/>
              </a:ext>
            </a:extLst>
          </p:cNvPr>
          <p:cNvSpPr txBox="1"/>
          <p:nvPr/>
        </p:nvSpPr>
        <p:spPr>
          <a:xfrm>
            <a:off x="5116747" y="1336756"/>
            <a:ext cx="280642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25F"/>
                </a:solidFill>
                <a:latin typeface="Ubuntu" panose="02010600030101010101" charset="0"/>
              </a:rPr>
              <a:t>Model Training &amp; Selection</a:t>
            </a:r>
          </a:p>
          <a:p>
            <a:pPr algn="ctr"/>
            <a:endParaRPr lang="en-US" sz="1000" b="1" dirty="0">
              <a:solidFill>
                <a:srgbClr val="00525F"/>
              </a:solidFill>
              <a:latin typeface="Ubuntu" panose="02010600030101010101" charset="0"/>
            </a:endParaRPr>
          </a:p>
          <a:p>
            <a:pPr algn="ctr"/>
            <a:r>
              <a:rPr lang="en-US" sz="1000" dirty="0">
                <a:solidFill>
                  <a:srgbClr val="00525F"/>
                </a:solidFill>
                <a:latin typeface="Ubuntu" panose="02010600030101010101" charset="0"/>
              </a:rPr>
              <a:t>Feature Engineering &amp; Extraction</a:t>
            </a:r>
          </a:p>
          <a:p>
            <a:pPr algn="ctr"/>
            <a:endParaRPr lang="en-US" sz="1000" dirty="0">
              <a:solidFill>
                <a:srgbClr val="00525F"/>
              </a:solidFill>
              <a:latin typeface="Ubuntu" panose="02010600030101010101" charset="0"/>
            </a:endParaRPr>
          </a:p>
          <a:p>
            <a:pPr algn="ctr"/>
            <a:r>
              <a:rPr lang="en-US" sz="1000" dirty="0">
                <a:solidFill>
                  <a:srgbClr val="00525F"/>
                </a:solidFill>
                <a:latin typeface="Ubuntu" panose="02010600030101010101" charset="0"/>
              </a:rPr>
              <a:t>Machine Learning Models Training</a:t>
            </a:r>
          </a:p>
          <a:p>
            <a:pPr algn="ctr"/>
            <a:endParaRPr lang="en-US" sz="1000" dirty="0">
              <a:solidFill>
                <a:srgbClr val="00525F"/>
              </a:solidFill>
              <a:latin typeface="Ubuntu" panose="02010600030101010101" charset="0"/>
            </a:endParaRPr>
          </a:p>
          <a:p>
            <a:pPr algn="ctr"/>
            <a:r>
              <a:rPr lang="en-US" sz="1000" dirty="0">
                <a:solidFill>
                  <a:srgbClr val="00525F"/>
                </a:solidFill>
                <a:latin typeface="Ubuntu" panose="02010600030101010101" charset="0"/>
              </a:rPr>
              <a:t>Hyperparameter Tuning</a:t>
            </a:r>
          </a:p>
          <a:p>
            <a:pPr algn="ctr"/>
            <a:endParaRPr lang="en-US" sz="1000" dirty="0">
              <a:solidFill>
                <a:srgbClr val="00525F"/>
              </a:solidFill>
              <a:latin typeface="Ubuntu" panose="02010600030101010101" charset="0"/>
            </a:endParaRPr>
          </a:p>
          <a:p>
            <a:pPr algn="ctr"/>
            <a:r>
              <a:rPr lang="en-US" sz="1000" dirty="0">
                <a:solidFill>
                  <a:srgbClr val="00525F"/>
                </a:solidFill>
                <a:latin typeface="Ubuntu" panose="02010600030101010101" charset="0"/>
              </a:rPr>
              <a:t>Model Evaluation</a:t>
            </a:r>
          </a:p>
          <a:p>
            <a:pPr algn="ctr"/>
            <a:endParaRPr lang="en-US" sz="1000" dirty="0">
              <a:solidFill>
                <a:srgbClr val="00525F"/>
              </a:solidFill>
              <a:latin typeface="Ubuntu" panose="02010600030101010101" charset="0"/>
            </a:endParaRPr>
          </a:p>
          <a:p>
            <a:pPr algn="ctr"/>
            <a:r>
              <a:rPr lang="en-US" sz="1000" dirty="0">
                <a:solidFill>
                  <a:srgbClr val="00525F"/>
                </a:solidFill>
                <a:latin typeface="Ubuntu" panose="02010600030101010101" charset="0"/>
              </a:rPr>
              <a:t>Model Selection</a:t>
            </a: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BA874D2C-3FA6-4053-9A32-C020737F8BB4}"/>
              </a:ext>
            </a:extLst>
          </p:cNvPr>
          <p:cNvSpPr/>
          <p:nvPr/>
        </p:nvSpPr>
        <p:spPr>
          <a:xfrm rot="5400000">
            <a:off x="6479471" y="1900924"/>
            <a:ext cx="80980" cy="165330"/>
          </a:xfrm>
          <a:prstGeom prst="chevron">
            <a:avLst>
              <a:gd name="adj" fmla="val 529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7BCA4D52-DE93-456C-A7EB-72A0CBA54188}"/>
              </a:ext>
            </a:extLst>
          </p:cNvPr>
          <p:cNvSpPr/>
          <p:nvPr/>
        </p:nvSpPr>
        <p:spPr>
          <a:xfrm rot="5400000">
            <a:off x="6481715" y="2215243"/>
            <a:ext cx="80980" cy="165330"/>
          </a:xfrm>
          <a:prstGeom prst="chevron">
            <a:avLst>
              <a:gd name="adj" fmla="val 529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5112B28A-5236-420C-ACF8-A7A930F366A4}"/>
              </a:ext>
            </a:extLst>
          </p:cNvPr>
          <p:cNvSpPr/>
          <p:nvPr/>
        </p:nvSpPr>
        <p:spPr>
          <a:xfrm rot="5400000">
            <a:off x="6479471" y="2510106"/>
            <a:ext cx="80980" cy="165330"/>
          </a:xfrm>
          <a:prstGeom prst="chevron">
            <a:avLst>
              <a:gd name="adj" fmla="val 529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9621AAC5-EB46-4715-8B15-6E96199FB711}"/>
              </a:ext>
            </a:extLst>
          </p:cNvPr>
          <p:cNvSpPr/>
          <p:nvPr/>
        </p:nvSpPr>
        <p:spPr>
          <a:xfrm rot="5400000">
            <a:off x="6479471" y="2812191"/>
            <a:ext cx="80980" cy="165330"/>
          </a:xfrm>
          <a:prstGeom prst="chevron">
            <a:avLst>
              <a:gd name="adj" fmla="val 529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15C5527-17CA-4517-8E61-62642B6EF72F}"/>
              </a:ext>
            </a:extLst>
          </p:cNvPr>
          <p:cNvSpPr/>
          <p:nvPr/>
        </p:nvSpPr>
        <p:spPr>
          <a:xfrm>
            <a:off x="4990286" y="3678465"/>
            <a:ext cx="3073940" cy="498530"/>
          </a:xfrm>
          <a:prstGeom prst="roundRect">
            <a:avLst>
              <a:gd name="adj" fmla="val 36180"/>
            </a:avLst>
          </a:prstGeom>
          <a:solidFill>
            <a:srgbClr val="D5EDCF"/>
          </a:solidFill>
          <a:ln>
            <a:solidFill>
              <a:srgbClr val="97C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DFE50C-CB33-4845-A1EE-06236DFF9558}"/>
              </a:ext>
            </a:extLst>
          </p:cNvPr>
          <p:cNvSpPr txBox="1"/>
          <p:nvPr/>
        </p:nvSpPr>
        <p:spPr>
          <a:xfrm>
            <a:off x="4940433" y="3773173"/>
            <a:ext cx="315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25F"/>
                </a:solidFill>
                <a:latin typeface="Ubuntu" panose="02010600030101010101" charset="0"/>
              </a:rPr>
              <a:t>Deployment &amp; Serialization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477AF9E-3C41-4DEE-A4FB-37897F23F6D4}"/>
              </a:ext>
            </a:extLst>
          </p:cNvPr>
          <p:cNvSpPr/>
          <p:nvPr/>
        </p:nvSpPr>
        <p:spPr>
          <a:xfrm>
            <a:off x="4982991" y="4376839"/>
            <a:ext cx="3073940" cy="498530"/>
          </a:xfrm>
          <a:prstGeom prst="roundRect">
            <a:avLst>
              <a:gd name="adj" fmla="val 36180"/>
            </a:avLst>
          </a:prstGeom>
          <a:solidFill>
            <a:srgbClr val="FDCFCF"/>
          </a:solidFill>
          <a:ln>
            <a:solidFill>
              <a:srgbClr val="CE9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962E00-3B79-4AFF-92E5-AF2BF988A2A8}"/>
              </a:ext>
            </a:extLst>
          </p:cNvPr>
          <p:cNvSpPr txBox="1"/>
          <p:nvPr/>
        </p:nvSpPr>
        <p:spPr>
          <a:xfrm>
            <a:off x="4947728" y="4472215"/>
            <a:ext cx="3159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25F"/>
                </a:solidFill>
                <a:latin typeface="Ubuntu" panose="02010600030101010101" charset="0"/>
              </a:rPr>
              <a:t>Inference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DB07B6D-2204-4E88-8AF2-BD49A4DF9316}"/>
              </a:ext>
            </a:extLst>
          </p:cNvPr>
          <p:cNvSpPr/>
          <p:nvPr/>
        </p:nvSpPr>
        <p:spPr>
          <a:xfrm>
            <a:off x="4613343" y="833031"/>
            <a:ext cx="274805" cy="2845433"/>
          </a:xfrm>
          <a:prstGeom prst="rightBrace">
            <a:avLst>
              <a:gd name="adj1" fmla="val 68402"/>
              <a:gd name="adj2" fmla="val 508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65043CDE-6888-429B-9BC2-B0DA0B924594}"/>
              </a:ext>
            </a:extLst>
          </p:cNvPr>
          <p:cNvSpPr/>
          <p:nvPr/>
        </p:nvSpPr>
        <p:spPr>
          <a:xfrm>
            <a:off x="4620078" y="3687363"/>
            <a:ext cx="268070" cy="498530"/>
          </a:xfrm>
          <a:prstGeom prst="rightBrace">
            <a:avLst>
              <a:gd name="adj1" fmla="val 45689"/>
              <a:gd name="adj2" fmla="val 508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88075B25-A272-428D-B349-124980E21211}"/>
              </a:ext>
            </a:extLst>
          </p:cNvPr>
          <p:cNvSpPr/>
          <p:nvPr/>
        </p:nvSpPr>
        <p:spPr>
          <a:xfrm>
            <a:off x="4620078" y="4194793"/>
            <a:ext cx="274805" cy="848998"/>
          </a:xfrm>
          <a:prstGeom prst="rightBrace">
            <a:avLst>
              <a:gd name="adj1" fmla="val 54663"/>
              <a:gd name="adj2" fmla="val 508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1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2681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Dataset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B0415-44A0-4251-ACB7-06D1383A3E0A}"/>
              </a:ext>
            </a:extLst>
          </p:cNvPr>
          <p:cNvGraphicFramePr>
            <a:graphicFrameLocks noGrp="1"/>
          </p:cNvGraphicFramePr>
          <p:nvPr/>
        </p:nvGraphicFramePr>
        <p:xfrm>
          <a:off x="1048154" y="1120636"/>
          <a:ext cx="7047689" cy="1690658"/>
        </p:xfrm>
        <a:graphic>
          <a:graphicData uri="http://schemas.openxmlformats.org/drawingml/2006/table">
            <a:tbl>
              <a:tblPr firstRow="1" firstCol="1" bandRow="1"/>
              <a:tblGrid>
                <a:gridCol w="2236663">
                  <a:extLst>
                    <a:ext uri="{9D8B030D-6E8A-4147-A177-3AD203B41FA5}">
                      <a16:colId xmlns:a16="http://schemas.microsoft.com/office/drawing/2014/main" val="1078338468"/>
                    </a:ext>
                  </a:extLst>
                </a:gridCol>
                <a:gridCol w="2711402">
                  <a:extLst>
                    <a:ext uri="{9D8B030D-6E8A-4147-A177-3AD203B41FA5}">
                      <a16:colId xmlns:a16="http://schemas.microsoft.com/office/drawing/2014/main" val="1725268074"/>
                    </a:ext>
                  </a:extLst>
                </a:gridCol>
                <a:gridCol w="690086">
                  <a:extLst>
                    <a:ext uri="{9D8B030D-6E8A-4147-A177-3AD203B41FA5}">
                      <a16:colId xmlns:a16="http://schemas.microsoft.com/office/drawing/2014/main" val="2164294923"/>
                    </a:ext>
                  </a:extLst>
                </a:gridCol>
                <a:gridCol w="709664">
                  <a:extLst>
                    <a:ext uri="{9D8B030D-6E8A-4147-A177-3AD203B41FA5}">
                      <a16:colId xmlns:a16="http://schemas.microsoft.com/office/drawing/2014/main" val="862003476"/>
                    </a:ext>
                  </a:extLst>
                </a:gridCol>
                <a:gridCol w="699874">
                  <a:extLst>
                    <a:ext uri="{9D8B030D-6E8A-4147-A177-3AD203B41FA5}">
                      <a16:colId xmlns:a16="http://schemas.microsoft.com/office/drawing/2014/main" val="1977388040"/>
                    </a:ext>
                  </a:extLst>
                </a:gridCol>
              </a:tblGrid>
              <a:tr h="31138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525F"/>
                          </a:solidFill>
                          <a:effectLst/>
                        </a:rPr>
                        <a:t>Dataset</a:t>
                      </a:r>
                      <a:endParaRPr lang="en-US" sz="14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525F"/>
                          </a:solidFill>
                          <a:effectLst/>
                        </a:rPr>
                        <a:t>Source</a:t>
                      </a:r>
                      <a:endParaRPr lang="en-US" sz="14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525F"/>
                          </a:solidFill>
                          <a:effectLst/>
                        </a:rPr>
                        <a:t>Class</a:t>
                      </a:r>
                      <a:endParaRPr lang="en-US" sz="14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525F"/>
                          </a:solidFill>
                          <a:effectLst/>
                        </a:rPr>
                        <a:t>Total</a:t>
                      </a:r>
                      <a:endParaRPr lang="en-US" sz="1400" b="1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624445"/>
                  </a:ext>
                </a:extLst>
              </a:tr>
              <a:tr h="3113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525F"/>
                          </a:solidFill>
                          <a:effectLst/>
                        </a:rPr>
                        <a:t>Ham</a:t>
                      </a:r>
                      <a:endParaRPr lang="en-US" sz="14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525F"/>
                          </a:solidFill>
                          <a:effectLst/>
                        </a:rPr>
                        <a:t>Spam</a:t>
                      </a:r>
                      <a:endParaRPr lang="en-US" sz="14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004285"/>
                  </a:ext>
                </a:extLst>
              </a:tr>
              <a:tr h="266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SMS Spam Collection Dataset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UCI Machine Learning Repository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4,825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525F"/>
                          </a:solidFill>
                          <a:effectLst/>
                        </a:rPr>
                        <a:t>747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5,572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4779930"/>
                  </a:ext>
                </a:extLst>
              </a:tr>
              <a:tr h="266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SMS Dataset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Kaggle Open Dataset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77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107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525F"/>
                          </a:solidFill>
                          <a:effectLst/>
                        </a:rPr>
                        <a:t>184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227765"/>
                  </a:ext>
                </a:extLst>
              </a:tr>
              <a:tr h="266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Manually Collected Spam SMS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Personal Mobile Phone SMS Records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0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81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525F"/>
                          </a:solidFill>
                          <a:effectLst/>
                        </a:rPr>
                        <a:t>81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23112"/>
                  </a:ext>
                </a:extLst>
              </a:tr>
              <a:tr h="266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525F"/>
                          </a:solidFill>
                          <a:effectLst/>
                        </a:rPr>
                        <a:t>Aggregated Dataset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525F"/>
                          </a:solidFill>
                          <a:effectLst/>
                        </a:rPr>
                        <a:t> 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525F"/>
                          </a:solidFill>
                          <a:effectLst/>
                        </a:rPr>
                        <a:t>4,902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525F"/>
                          </a:solidFill>
                          <a:effectLst/>
                        </a:rPr>
                        <a:t>935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525F"/>
                          </a:solidFill>
                          <a:effectLst/>
                        </a:rPr>
                        <a:t>5,837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76480"/>
                  </a:ext>
                </a:extLst>
              </a:tr>
            </a:tbl>
          </a:graphicData>
        </a:graphic>
      </p:graphicFrame>
      <p:sp>
        <p:nvSpPr>
          <p:cNvPr id="52" name="Google Shape;1440;p40">
            <a:extLst>
              <a:ext uri="{FF2B5EF4-FFF2-40B4-BE49-F238E27FC236}">
                <a16:creationId xmlns:a16="http://schemas.microsoft.com/office/drawing/2014/main" id="{EFD75CD4-4070-41DD-AB10-C9B744E9C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1107" y="3091097"/>
            <a:ext cx="6641782" cy="1621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10000"/>
              <a:buFont typeface="Arial" panose="020B0604020202020204" pitchFamily="34" charset="0"/>
              <a:buChar char="•"/>
            </a:pPr>
            <a:r>
              <a:rPr lang="en" sz="1100" dirty="0"/>
              <a:t>All dataset used for training the spam text prediction models are all </a:t>
            </a:r>
            <a:r>
              <a:rPr lang="en" sz="1100" b="1" dirty="0"/>
              <a:t>labelled dataset </a:t>
            </a:r>
            <a:r>
              <a:rPr lang="en" sz="1100" dirty="0"/>
              <a:t>that are either </a:t>
            </a:r>
            <a:r>
              <a:rPr lang="en" sz="1100" b="1" dirty="0"/>
              <a:t>ham</a:t>
            </a:r>
            <a:r>
              <a:rPr lang="en" sz="1100" dirty="0"/>
              <a:t> or </a:t>
            </a:r>
            <a:r>
              <a:rPr lang="en" sz="1100" b="1" dirty="0"/>
              <a:t>spam</a:t>
            </a:r>
            <a:r>
              <a:rPr lang="en" sz="1100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" sz="1100" dirty="0"/>
              <a:t>Part of the SMS corpus used in the SMS Spam Collection Dataset (UCI Machine Learning Repository) is based on the NUS SMS Corpus, which </a:t>
            </a:r>
            <a:r>
              <a:rPr lang="en" sz="1100" b="1" dirty="0"/>
              <a:t>includes common loosely used language </a:t>
            </a:r>
            <a:r>
              <a:rPr lang="en" sz="1100" dirty="0"/>
              <a:t>in Singapore.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" sz="1100" dirty="0"/>
              <a:t>For manually collected spam SMS, only SMS which are </a:t>
            </a:r>
            <a:r>
              <a:rPr lang="en" sz="1100" b="1" dirty="0"/>
              <a:t>most certainly a spam text message </a:t>
            </a:r>
            <a:r>
              <a:rPr lang="en" sz="1100" dirty="0"/>
              <a:t>are selected and annotated to be included in the dataset.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" sz="1100" dirty="0"/>
              <a:t>This is an attempt to address the issues on </a:t>
            </a:r>
            <a:r>
              <a:rPr lang="en" sz="1100" b="1" dirty="0"/>
              <a:t>insufficient annotated datasets </a:t>
            </a:r>
            <a:r>
              <a:rPr lang="en" sz="1100" dirty="0"/>
              <a:t>and </a:t>
            </a:r>
            <a:r>
              <a:rPr lang="en" sz="1100" b="1" dirty="0"/>
              <a:t>imbalance datasets.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72334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311700" y="268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Text Pre-processing</a:t>
            </a:r>
            <a:endParaRPr dirty="0"/>
          </a:p>
        </p:txBody>
      </p:sp>
      <p:sp>
        <p:nvSpPr>
          <p:cNvPr id="17" name="Google Shape;1597;p52">
            <a:extLst>
              <a:ext uri="{FF2B5EF4-FFF2-40B4-BE49-F238E27FC236}">
                <a16:creationId xmlns:a16="http://schemas.microsoft.com/office/drawing/2014/main" id="{CC6AAC21-2142-4580-97A2-C47035CC26A9}"/>
              </a:ext>
            </a:extLst>
          </p:cNvPr>
          <p:cNvSpPr txBox="1">
            <a:spLocks/>
          </p:cNvSpPr>
          <p:nvPr/>
        </p:nvSpPr>
        <p:spPr>
          <a:xfrm>
            <a:off x="676550" y="840831"/>
            <a:ext cx="779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i="1" dirty="0">
                <a:solidFill>
                  <a:srgbClr val="00525F"/>
                </a:solidFill>
              </a:rPr>
              <a:t>Before we perform any feature extraction on the SMS dataset, we need to apply some text preprocessing.</a:t>
            </a:r>
            <a:endParaRPr lang="en-US" b="1" i="1" dirty="0">
              <a:solidFill>
                <a:srgbClr val="00525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CB1FE5-B619-4672-AF70-253292C8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50" y="1531641"/>
            <a:ext cx="4157891" cy="3065759"/>
          </a:xfrm>
          <a:prstGeom prst="rect">
            <a:avLst/>
          </a:prstGeom>
        </p:spPr>
      </p:pic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BD50D1ED-CC55-4328-85D1-B3D492C0D25A}"/>
              </a:ext>
            </a:extLst>
          </p:cNvPr>
          <p:cNvSpPr/>
          <p:nvPr/>
        </p:nvSpPr>
        <p:spPr>
          <a:xfrm>
            <a:off x="5051916" y="1531641"/>
            <a:ext cx="3594244" cy="3065759"/>
          </a:xfrm>
          <a:prstGeom prst="round2DiagRect">
            <a:avLst>
              <a:gd name="adj1" fmla="val 0"/>
              <a:gd name="adj2" fmla="val 235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55;p41">
            <a:extLst>
              <a:ext uri="{FF2B5EF4-FFF2-40B4-BE49-F238E27FC236}">
                <a16:creationId xmlns:a16="http://schemas.microsoft.com/office/drawing/2014/main" id="{C8A37DB9-88BC-445F-976B-24802BDA83E8}"/>
              </a:ext>
            </a:extLst>
          </p:cNvPr>
          <p:cNvSpPr txBox="1">
            <a:spLocks/>
          </p:cNvSpPr>
          <p:nvPr/>
        </p:nvSpPr>
        <p:spPr>
          <a:xfrm>
            <a:off x="5225520" y="1577477"/>
            <a:ext cx="278564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2 Types of Outputs Saved: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A184C6-EC62-4876-B627-9D0090B0C834}"/>
              </a:ext>
            </a:extLst>
          </p:cNvPr>
          <p:cNvSpPr/>
          <p:nvPr/>
        </p:nvSpPr>
        <p:spPr>
          <a:xfrm>
            <a:off x="5313681" y="2106940"/>
            <a:ext cx="3063240" cy="82296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70E2-313C-44D7-8B85-5783872B75E5}"/>
              </a:ext>
            </a:extLst>
          </p:cNvPr>
          <p:cNvSpPr txBox="1"/>
          <p:nvPr/>
        </p:nvSpPr>
        <p:spPr>
          <a:xfrm>
            <a:off x="5401980" y="2172756"/>
            <a:ext cx="193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525F"/>
                </a:solidFill>
                <a:latin typeface="Ubuntu" panose="02010600030101010101" charset="0"/>
              </a:rPr>
              <a:t>List of 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7479D-9A0B-44E0-834F-E8FBF9207D1D}"/>
              </a:ext>
            </a:extLst>
          </p:cNvPr>
          <p:cNvSpPr txBox="1"/>
          <p:nvPr/>
        </p:nvSpPr>
        <p:spPr>
          <a:xfrm>
            <a:off x="5407059" y="2513306"/>
            <a:ext cx="2974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525F"/>
                </a:solidFill>
                <a:latin typeface="Ubuntu" panose="02010600030101010101" charset="0"/>
              </a:rPr>
              <a:t>Ex: </a:t>
            </a:r>
            <a:r>
              <a:rPr lang="en-US" sz="1200" dirty="0">
                <a:solidFill>
                  <a:srgbClr val="00525F"/>
                </a:solidFill>
                <a:latin typeface="Ubuntu" panose="02010600030101010101" charset="0"/>
              </a:rPr>
              <a:t>[“love”, “book”, “today”, “happy”]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BE5512-9AC8-476C-86A2-2DCEEEECEC15}"/>
              </a:ext>
            </a:extLst>
          </p:cNvPr>
          <p:cNvSpPr/>
          <p:nvPr/>
        </p:nvSpPr>
        <p:spPr>
          <a:xfrm>
            <a:off x="5308602" y="3264472"/>
            <a:ext cx="3063240" cy="82296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716FC-EA48-464D-AAF4-ABE5E2C27CB6}"/>
              </a:ext>
            </a:extLst>
          </p:cNvPr>
          <p:cNvSpPr txBox="1"/>
          <p:nvPr/>
        </p:nvSpPr>
        <p:spPr>
          <a:xfrm>
            <a:off x="5396900" y="3330288"/>
            <a:ext cx="255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525F"/>
                </a:solidFill>
                <a:latin typeface="Ubuntu" panose="02010600030101010101" charset="0"/>
              </a:rPr>
              <a:t>Tokens in Combined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50644-613B-475B-9410-99EB8AE1F736}"/>
              </a:ext>
            </a:extLst>
          </p:cNvPr>
          <p:cNvSpPr txBox="1"/>
          <p:nvPr/>
        </p:nvSpPr>
        <p:spPr>
          <a:xfrm>
            <a:off x="5401980" y="3670838"/>
            <a:ext cx="2974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525F"/>
                </a:solidFill>
                <a:latin typeface="Ubuntu" panose="02010600030101010101" charset="0"/>
              </a:rPr>
              <a:t>Ex: </a:t>
            </a:r>
            <a:r>
              <a:rPr lang="en-US" sz="1200" dirty="0">
                <a:solidFill>
                  <a:srgbClr val="00525F"/>
                </a:solidFill>
                <a:latin typeface="Ubuntu" panose="02010600030101010101" charset="0"/>
              </a:rPr>
              <a:t>“love book today happy”</a:t>
            </a:r>
          </a:p>
        </p:txBody>
      </p:sp>
    </p:spTree>
    <p:extLst>
      <p:ext uri="{BB962C8B-B14F-4D97-AF65-F5344CB8AC3E}">
        <p14:creationId xmlns:p14="http://schemas.microsoft.com/office/powerpoint/2010/main" val="39483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2681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Exploratory Data Analysis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D235C-426F-4120-9C2C-B8A8D27C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8" y="1196402"/>
            <a:ext cx="2581275" cy="160845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35CCB-56F3-4C27-9AB6-516E034E8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97" y="2959561"/>
            <a:ext cx="2581275" cy="1619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E6C013-B27D-4147-AEA7-316022524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22"/>
          <a:stretch/>
        </p:blipFill>
        <p:spPr>
          <a:xfrm>
            <a:off x="3704668" y="1196402"/>
            <a:ext cx="2700896" cy="1608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99CDEC-6C53-4697-8190-8FD505C8D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67" y="2959561"/>
            <a:ext cx="2700896" cy="1619075"/>
          </a:xfrm>
          <a:prstGeom prst="rect">
            <a:avLst/>
          </a:prstGeom>
        </p:spPr>
      </p:pic>
      <p:sp>
        <p:nvSpPr>
          <p:cNvPr id="14" name="Google Shape;1455;p41">
            <a:extLst>
              <a:ext uri="{FF2B5EF4-FFF2-40B4-BE49-F238E27FC236}">
                <a16:creationId xmlns:a16="http://schemas.microsoft.com/office/drawing/2014/main" id="{9FAE86FA-5710-4988-A089-8C5A4D934CAC}"/>
              </a:ext>
            </a:extLst>
          </p:cNvPr>
          <p:cNvSpPr txBox="1">
            <a:spLocks/>
          </p:cNvSpPr>
          <p:nvPr/>
        </p:nvSpPr>
        <p:spPr>
          <a:xfrm>
            <a:off x="1421237" y="839192"/>
            <a:ext cx="160708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Common Words</a:t>
            </a:r>
          </a:p>
        </p:txBody>
      </p:sp>
      <p:sp>
        <p:nvSpPr>
          <p:cNvPr id="15" name="Google Shape;1455;p41">
            <a:extLst>
              <a:ext uri="{FF2B5EF4-FFF2-40B4-BE49-F238E27FC236}">
                <a16:creationId xmlns:a16="http://schemas.microsoft.com/office/drawing/2014/main" id="{51F23B65-E1BD-40CC-9333-6F8C8EF15CCF}"/>
              </a:ext>
            </a:extLst>
          </p:cNvPr>
          <p:cNvSpPr txBox="1">
            <a:spLocks/>
          </p:cNvSpPr>
          <p:nvPr/>
        </p:nvSpPr>
        <p:spPr>
          <a:xfrm>
            <a:off x="277285" y="1863834"/>
            <a:ext cx="696386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Ham</a:t>
            </a:r>
          </a:p>
        </p:txBody>
      </p:sp>
      <p:sp>
        <p:nvSpPr>
          <p:cNvPr id="16" name="Google Shape;1455;p41">
            <a:extLst>
              <a:ext uri="{FF2B5EF4-FFF2-40B4-BE49-F238E27FC236}">
                <a16:creationId xmlns:a16="http://schemas.microsoft.com/office/drawing/2014/main" id="{8A2579D5-CD2A-4425-85C8-557B8C37862C}"/>
              </a:ext>
            </a:extLst>
          </p:cNvPr>
          <p:cNvSpPr txBox="1">
            <a:spLocks/>
          </p:cNvSpPr>
          <p:nvPr/>
        </p:nvSpPr>
        <p:spPr>
          <a:xfrm>
            <a:off x="277285" y="3481737"/>
            <a:ext cx="696386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Spam</a:t>
            </a:r>
          </a:p>
        </p:txBody>
      </p:sp>
      <p:sp>
        <p:nvSpPr>
          <p:cNvPr id="17" name="Google Shape;1455;p41">
            <a:extLst>
              <a:ext uri="{FF2B5EF4-FFF2-40B4-BE49-F238E27FC236}">
                <a16:creationId xmlns:a16="http://schemas.microsoft.com/office/drawing/2014/main" id="{9FBB062B-5D26-46FE-91C6-28EF43E949CB}"/>
              </a:ext>
            </a:extLst>
          </p:cNvPr>
          <p:cNvSpPr txBox="1">
            <a:spLocks/>
          </p:cNvSpPr>
          <p:nvPr/>
        </p:nvSpPr>
        <p:spPr>
          <a:xfrm>
            <a:off x="3576320" y="839192"/>
            <a:ext cx="323088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Word Embeddings Visualization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AD865-C9BC-4954-82F9-7D4E035A3521}"/>
              </a:ext>
            </a:extLst>
          </p:cNvPr>
          <p:cNvCxnSpPr/>
          <p:nvPr/>
        </p:nvCxnSpPr>
        <p:spPr>
          <a:xfrm flipV="1">
            <a:off x="3596640" y="839192"/>
            <a:ext cx="0" cy="4098568"/>
          </a:xfrm>
          <a:prstGeom prst="line">
            <a:avLst/>
          </a:prstGeom>
          <a:ln w="19050">
            <a:solidFill>
              <a:schemeClr val="accent6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EF720-4CF6-4734-A2A4-FC5D28EA1B73}"/>
              </a:ext>
            </a:extLst>
          </p:cNvPr>
          <p:cNvCxnSpPr>
            <a:cxnSpLocks/>
          </p:cNvCxnSpPr>
          <p:nvPr/>
        </p:nvCxnSpPr>
        <p:spPr>
          <a:xfrm>
            <a:off x="277285" y="2888476"/>
            <a:ext cx="6367355" cy="0"/>
          </a:xfrm>
          <a:prstGeom prst="line">
            <a:avLst/>
          </a:prstGeom>
          <a:ln w="19050">
            <a:solidFill>
              <a:schemeClr val="accent6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BDC929-2565-403C-B25E-869E7A4CF01E}"/>
              </a:ext>
            </a:extLst>
          </p:cNvPr>
          <p:cNvSpPr/>
          <p:nvPr/>
        </p:nvSpPr>
        <p:spPr>
          <a:xfrm>
            <a:off x="6674842" y="1290909"/>
            <a:ext cx="2187660" cy="14122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40ACA-BCC2-4FB3-B928-2B1E14CB9432}"/>
              </a:ext>
            </a:extLst>
          </p:cNvPr>
          <p:cNvSpPr txBox="1"/>
          <p:nvPr/>
        </p:nvSpPr>
        <p:spPr>
          <a:xfrm>
            <a:off x="6736984" y="1358387"/>
            <a:ext cx="21255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525F"/>
                </a:solidFill>
              </a:rPr>
              <a:t>The set of top common words in ham messages is different from spam messages 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525F"/>
                </a:solidFill>
              </a:rPr>
              <a:t>Common ham words are closer to each other in word embedding visualization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923FC8-78EC-4655-B713-2B3C75A60DC1}"/>
              </a:ext>
            </a:extLst>
          </p:cNvPr>
          <p:cNvSpPr/>
          <p:nvPr/>
        </p:nvSpPr>
        <p:spPr>
          <a:xfrm>
            <a:off x="6679055" y="3259444"/>
            <a:ext cx="2187660" cy="102464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CB318E-7987-418D-90F7-99632C0D312A}"/>
              </a:ext>
            </a:extLst>
          </p:cNvPr>
          <p:cNvSpPr txBox="1"/>
          <p:nvPr/>
        </p:nvSpPr>
        <p:spPr>
          <a:xfrm>
            <a:off x="6741199" y="3387046"/>
            <a:ext cx="2125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525F"/>
                </a:solidFill>
              </a:rPr>
              <a:t>Common spam words are more spread out across the word embedding visualization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F7D48EE-E82A-40B9-B100-E312482DD774}"/>
              </a:ext>
            </a:extLst>
          </p:cNvPr>
          <p:cNvSpPr/>
          <p:nvPr/>
        </p:nvSpPr>
        <p:spPr>
          <a:xfrm>
            <a:off x="6441440" y="1196402"/>
            <a:ext cx="157480" cy="1572196"/>
          </a:xfrm>
          <a:prstGeom prst="rightBrace">
            <a:avLst>
              <a:gd name="adj1" fmla="val 1244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1FC3F8A9-7508-4A07-9F0B-3FD0C8827D8C}"/>
              </a:ext>
            </a:extLst>
          </p:cNvPr>
          <p:cNvSpPr/>
          <p:nvPr/>
        </p:nvSpPr>
        <p:spPr>
          <a:xfrm>
            <a:off x="6467707" y="2959561"/>
            <a:ext cx="157480" cy="1572196"/>
          </a:xfrm>
          <a:prstGeom prst="rightBrace">
            <a:avLst>
              <a:gd name="adj1" fmla="val 1244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6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311700" y="268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>
                <a:solidFill>
                  <a:srgbClr val="FC854F"/>
                </a:solidFill>
              </a:rPr>
              <a:t>pam</a:t>
            </a:r>
            <a:r>
              <a:rPr lang="en" dirty="0"/>
              <a:t> Text – Feature Extraction</a:t>
            </a:r>
            <a:endParaRPr dirty="0"/>
          </a:p>
        </p:txBody>
      </p:sp>
      <p:sp>
        <p:nvSpPr>
          <p:cNvPr id="17" name="Google Shape;1597;p52">
            <a:extLst>
              <a:ext uri="{FF2B5EF4-FFF2-40B4-BE49-F238E27FC236}">
                <a16:creationId xmlns:a16="http://schemas.microsoft.com/office/drawing/2014/main" id="{CC6AAC21-2142-4580-97A2-C47035CC26A9}"/>
              </a:ext>
            </a:extLst>
          </p:cNvPr>
          <p:cNvSpPr txBox="1">
            <a:spLocks/>
          </p:cNvSpPr>
          <p:nvPr/>
        </p:nvSpPr>
        <p:spPr>
          <a:xfrm>
            <a:off x="724355" y="843462"/>
            <a:ext cx="769529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i="1" dirty="0">
                <a:solidFill>
                  <a:srgbClr val="00525F"/>
                </a:solidFill>
              </a:rPr>
              <a:t>Various feature extraction methods are explored and used for fitting different machine learning models.</a:t>
            </a:r>
            <a:endParaRPr lang="en-US" b="1" i="1" dirty="0">
              <a:solidFill>
                <a:srgbClr val="00525F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063638-67E7-41FE-90EA-13F0D7880FB3}"/>
              </a:ext>
            </a:extLst>
          </p:cNvPr>
          <p:cNvSpPr/>
          <p:nvPr/>
        </p:nvSpPr>
        <p:spPr>
          <a:xfrm>
            <a:off x="914400" y="1463040"/>
            <a:ext cx="2260599" cy="1244600"/>
          </a:xfrm>
          <a:prstGeom prst="roundRect">
            <a:avLst/>
          </a:prstGeom>
          <a:solidFill>
            <a:srgbClr val="C9DFE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984F9-EC35-47E6-9543-734ADB2E6684}"/>
              </a:ext>
            </a:extLst>
          </p:cNvPr>
          <p:cNvSpPr txBox="1"/>
          <p:nvPr/>
        </p:nvSpPr>
        <p:spPr>
          <a:xfrm>
            <a:off x="914400" y="1513840"/>
            <a:ext cx="226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Manually Design Features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Count of mathematical symbols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Count of special symbols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Fully uppercased words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Occurrence of Top 20 spam words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Occurrence of SMS or phone number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Length of Tokens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4BF5C2D-ED4F-4DAE-B1B7-CD068F587046}"/>
              </a:ext>
            </a:extLst>
          </p:cNvPr>
          <p:cNvSpPr/>
          <p:nvPr/>
        </p:nvSpPr>
        <p:spPr>
          <a:xfrm>
            <a:off x="3489960" y="1463040"/>
            <a:ext cx="2260599" cy="1244600"/>
          </a:xfrm>
          <a:prstGeom prst="roundRect">
            <a:avLst/>
          </a:prstGeom>
          <a:solidFill>
            <a:srgbClr val="C9DFE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08033-39F9-45C2-B202-03D40AE9E2A3}"/>
              </a:ext>
            </a:extLst>
          </p:cNvPr>
          <p:cNvSpPr txBox="1"/>
          <p:nvPr/>
        </p:nvSpPr>
        <p:spPr>
          <a:xfrm>
            <a:off x="3489960" y="1513840"/>
            <a:ext cx="226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Bag-Of-Words (</a:t>
            </a:r>
            <a:r>
              <a:rPr lang="en-US" sz="1200" b="1" dirty="0" err="1">
                <a:solidFill>
                  <a:srgbClr val="FC854F"/>
                </a:solidFill>
              </a:rPr>
              <a:t>BoW</a:t>
            </a:r>
            <a:r>
              <a:rPr lang="en-US" sz="1200" b="1" dirty="0">
                <a:solidFill>
                  <a:srgbClr val="FC854F"/>
                </a:solidFill>
              </a:rPr>
              <a:t>)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Count Vectorizer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rgbClr val="00525F"/>
                </a:solidFill>
              </a:rPr>
              <a:t>Tf-Idf</a:t>
            </a:r>
            <a:r>
              <a:rPr lang="en-US" sz="900" dirty="0">
                <a:solidFill>
                  <a:srgbClr val="00525F"/>
                </a:solidFill>
              </a:rPr>
              <a:t> Vectorizer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89CDB0-E852-4F06-8BE0-CC10C6594004}"/>
              </a:ext>
            </a:extLst>
          </p:cNvPr>
          <p:cNvSpPr/>
          <p:nvPr/>
        </p:nvSpPr>
        <p:spPr>
          <a:xfrm>
            <a:off x="6065519" y="1463040"/>
            <a:ext cx="2260599" cy="1244600"/>
          </a:xfrm>
          <a:prstGeom prst="roundRect">
            <a:avLst/>
          </a:prstGeom>
          <a:solidFill>
            <a:srgbClr val="C9DFE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8067C-9351-4228-9101-3B422CA4EBCD}"/>
              </a:ext>
            </a:extLst>
          </p:cNvPr>
          <p:cNvSpPr txBox="1"/>
          <p:nvPr/>
        </p:nvSpPr>
        <p:spPr>
          <a:xfrm>
            <a:off x="6065518" y="1513840"/>
            <a:ext cx="2316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Word Embeddings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Pre-trained word embeddings (</a:t>
            </a:r>
            <a:r>
              <a:rPr lang="en-US" sz="900" dirty="0" err="1">
                <a:solidFill>
                  <a:srgbClr val="00525F"/>
                </a:solidFill>
              </a:rPr>
              <a:t>GloVe</a:t>
            </a:r>
            <a:r>
              <a:rPr lang="en-US" sz="900" dirty="0">
                <a:solidFill>
                  <a:srgbClr val="00525F"/>
                </a:solidFill>
              </a:rPr>
              <a:t>)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Word embeddings trained from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1F29BE-AD98-4973-9EF6-9A7C03E1E693}"/>
              </a:ext>
            </a:extLst>
          </p:cNvPr>
          <p:cNvSpPr/>
          <p:nvPr/>
        </p:nvSpPr>
        <p:spPr>
          <a:xfrm>
            <a:off x="2225040" y="3186946"/>
            <a:ext cx="2260598" cy="13411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EAF9C-5D1C-4A2F-AE89-3B04C2819051}"/>
              </a:ext>
            </a:extLst>
          </p:cNvPr>
          <p:cNvSpPr txBox="1"/>
          <p:nvPr/>
        </p:nvSpPr>
        <p:spPr>
          <a:xfrm>
            <a:off x="2270759" y="3235404"/>
            <a:ext cx="21591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Traditional Machine Learning Model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Naïve Bayes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Logistic Regression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Random Forest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Support Vector Machine (SVM)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AdaBoost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K-Nearest Neighbor (KNN)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106FBA-965B-4461-9BD8-884DF7F1FCEE}"/>
              </a:ext>
            </a:extLst>
          </p:cNvPr>
          <p:cNvSpPr/>
          <p:nvPr/>
        </p:nvSpPr>
        <p:spPr>
          <a:xfrm>
            <a:off x="6065519" y="3186946"/>
            <a:ext cx="2260598" cy="13411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162EE-77C5-47A3-A326-9B4EBF6A6E6B}"/>
              </a:ext>
            </a:extLst>
          </p:cNvPr>
          <p:cNvSpPr txBox="1"/>
          <p:nvPr/>
        </p:nvSpPr>
        <p:spPr>
          <a:xfrm>
            <a:off x="6111238" y="3235404"/>
            <a:ext cx="215912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Deep Neural Network </a:t>
            </a:r>
          </a:p>
          <a:p>
            <a:pPr algn="ctr"/>
            <a:r>
              <a:rPr lang="en-US" sz="1200" b="1" dirty="0">
                <a:solidFill>
                  <a:srgbClr val="FC854F"/>
                </a:solidFill>
              </a:rPr>
              <a:t>Based Model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CNN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LSTM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CNN-LSTM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02A4AA2-D1D8-4AFC-96C5-79277D5BD125}"/>
              </a:ext>
            </a:extLst>
          </p:cNvPr>
          <p:cNvSpPr/>
          <p:nvPr/>
        </p:nvSpPr>
        <p:spPr>
          <a:xfrm rot="5400000">
            <a:off x="3144757" y="525742"/>
            <a:ext cx="319565" cy="4780279"/>
          </a:xfrm>
          <a:prstGeom prst="rightBrace">
            <a:avLst>
              <a:gd name="adj1" fmla="val 7986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D218355-22BA-4F23-B482-9AEB5654F9E4}"/>
              </a:ext>
            </a:extLst>
          </p:cNvPr>
          <p:cNvSpPr/>
          <p:nvPr/>
        </p:nvSpPr>
        <p:spPr>
          <a:xfrm rot="5400000">
            <a:off x="7036036" y="1785583"/>
            <a:ext cx="319564" cy="2260598"/>
          </a:xfrm>
          <a:prstGeom prst="rightBrace">
            <a:avLst>
              <a:gd name="adj1" fmla="val 7986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1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2681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Tradional ML Model Evaluation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4398C6-B79D-4261-B43D-82C8560F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906462"/>
            <a:ext cx="5943600" cy="20300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3B4DF-43C1-4C8D-B107-071111F2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2936557"/>
            <a:ext cx="5821680" cy="2024380"/>
          </a:xfrm>
          <a:prstGeom prst="rect">
            <a:avLst/>
          </a:prstGeom>
        </p:spPr>
      </p:pic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D4B5768C-830E-47A2-9096-4DABA02DEAE3}"/>
              </a:ext>
            </a:extLst>
          </p:cNvPr>
          <p:cNvSpPr/>
          <p:nvPr/>
        </p:nvSpPr>
        <p:spPr>
          <a:xfrm>
            <a:off x="6560676" y="906462"/>
            <a:ext cx="2217564" cy="4054475"/>
          </a:xfrm>
          <a:prstGeom prst="round2DiagRect">
            <a:avLst>
              <a:gd name="adj1" fmla="val 0"/>
              <a:gd name="adj2" fmla="val 235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1455;p41">
            <a:extLst>
              <a:ext uri="{FF2B5EF4-FFF2-40B4-BE49-F238E27FC236}">
                <a16:creationId xmlns:a16="http://schemas.microsoft.com/office/drawing/2014/main" id="{5663D4E4-DE1A-4652-9E8E-357908C1E4A1}"/>
              </a:ext>
            </a:extLst>
          </p:cNvPr>
          <p:cNvSpPr txBox="1">
            <a:spLocks/>
          </p:cNvSpPr>
          <p:nvPr/>
        </p:nvSpPr>
        <p:spPr>
          <a:xfrm>
            <a:off x="6606700" y="906462"/>
            <a:ext cx="179084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  <a:latin typeface="Ubuntu" panose="02010600030101010101" charset="0"/>
              </a:rPr>
              <a:t>Observations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466130-5606-439B-8B62-354CAF9CC8AA}"/>
              </a:ext>
            </a:extLst>
          </p:cNvPr>
          <p:cNvSpPr txBox="1"/>
          <p:nvPr/>
        </p:nvSpPr>
        <p:spPr>
          <a:xfrm>
            <a:off x="6560676" y="1187067"/>
            <a:ext cx="221756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Most of models are performing well with test accuracy of at least 90%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For manually designed features, Random Forest and KNN performed the best with test accuracy more than 97% and F1-score more than 91%.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For Count Vectorization feature, Naïve Bayes performed the best with test accuracy more than 97% and F1-score more than 91%.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For </a:t>
            </a:r>
            <a:r>
              <a:rPr lang="en-US" sz="1050" dirty="0" err="1">
                <a:solidFill>
                  <a:srgbClr val="00525F"/>
                </a:solidFill>
              </a:rPr>
              <a:t>Tf-idf</a:t>
            </a:r>
            <a:r>
              <a:rPr lang="en-US" sz="1050" dirty="0">
                <a:solidFill>
                  <a:srgbClr val="00525F"/>
                </a:solidFill>
              </a:rPr>
              <a:t> Vectorization feature, SVM perform the best with test accuracy close to 98% and F1-score close to 93%.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AdaBoost is performing the worst using the 2 </a:t>
            </a:r>
            <a:r>
              <a:rPr lang="en-US" sz="1050" dirty="0" err="1">
                <a:solidFill>
                  <a:srgbClr val="00525F"/>
                </a:solidFill>
              </a:rPr>
              <a:t>BoW</a:t>
            </a:r>
            <a:r>
              <a:rPr lang="en-US" sz="1050" dirty="0">
                <a:solidFill>
                  <a:srgbClr val="00525F"/>
                </a:solidFill>
              </a:rPr>
              <a:t> feature extractions.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52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2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311700" y="268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>
                <a:solidFill>
                  <a:srgbClr val="FC854F"/>
                </a:solidFill>
              </a:rPr>
              <a:t>pam</a:t>
            </a:r>
            <a:r>
              <a:rPr lang="en" dirty="0"/>
              <a:t> Text – DNN Based Model Evaluation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356B10-9657-4053-A0CB-358DCDAA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01" y="840831"/>
            <a:ext cx="4652158" cy="259429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5DA83-433F-454B-8803-429ACA10A756}"/>
              </a:ext>
            </a:extLst>
          </p:cNvPr>
          <p:cNvSpPr/>
          <p:nvPr/>
        </p:nvSpPr>
        <p:spPr>
          <a:xfrm>
            <a:off x="2484120" y="3520440"/>
            <a:ext cx="5267960" cy="14528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3F2FB-916A-4A5A-8CA6-6BC0C336217A}"/>
              </a:ext>
            </a:extLst>
          </p:cNvPr>
          <p:cNvSpPr txBox="1"/>
          <p:nvPr/>
        </p:nvSpPr>
        <p:spPr>
          <a:xfrm>
            <a:off x="2540000" y="3520440"/>
            <a:ext cx="5146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C854F"/>
                </a:solidFill>
              </a:rPr>
              <a:t>Observations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Most of the DNN based models are performing slightly better than traditional ML models with test accuracy at around 98% and highest F1-score close to 95%.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All models that uses word embeddings trained from data are performing slightly better than models that use pre-trained </a:t>
            </a:r>
            <a:r>
              <a:rPr lang="en-US" sz="1050" dirty="0" err="1">
                <a:solidFill>
                  <a:srgbClr val="00525F"/>
                </a:solidFill>
              </a:rPr>
              <a:t>GloVe</a:t>
            </a:r>
            <a:r>
              <a:rPr lang="en-US" sz="1050" dirty="0">
                <a:solidFill>
                  <a:srgbClr val="00525F"/>
                </a:solidFill>
              </a:rPr>
              <a:t> word embeddings.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525F"/>
                </a:solidFill>
              </a:rPr>
              <a:t>The CNN and CNN-LSTM model with word embeddings trained from data are the best performing model with test accuracy at 98.2% and F1-score of more than 94%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525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AACE5F-92D7-4FD8-AD84-D37E229C5219}"/>
              </a:ext>
            </a:extLst>
          </p:cNvPr>
          <p:cNvSpPr/>
          <p:nvPr/>
        </p:nvSpPr>
        <p:spPr>
          <a:xfrm>
            <a:off x="580310" y="1213688"/>
            <a:ext cx="1898729" cy="1933894"/>
          </a:xfrm>
          <a:prstGeom prst="roundRect">
            <a:avLst/>
          </a:prstGeom>
          <a:solidFill>
            <a:srgbClr val="C9DFE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EB82DF-96A2-4363-B9E3-38DFC785D8A1}"/>
              </a:ext>
            </a:extLst>
          </p:cNvPr>
          <p:cNvSpPr txBox="1"/>
          <p:nvPr/>
        </p:nvSpPr>
        <p:spPr>
          <a:xfrm>
            <a:off x="580310" y="1264487"/>
            <a:ext cx="189873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C854F"/>
                </a:solidFill>
              </a:rPr>
              <a:t>Reducing Overfitting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Various model architecture are test and tuned to reduce the overfitting.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Dropout layers are used and  after Convolutional Layers or Dense Layers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L2 Regularization are used for various Convolutional Layers and/or Dense Layers</a:t>
            </a:r>
          </a:p>
          <a:p>
            <a:pPr marL="171450" indent="-171450">
              <a:buClr>
                <a:srgbClr val="00525F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525F"/>
                </a:solidFill>
              </a:rPr>
              <a:t>Batch size epoch training ranges around 10 to 50</a:t>
            </a:r>
          </a:p>
        </p:txBody>
      </p:sp>
    </p:spTree>
    <p:extLst>
      <p:ext uri="{BB962C8B-B14F-4D97-AF65-F5344CB8AC3E}">
        <p14:creationId xmlns:p14="http://schemas.microsoft.com/office/powerpoint/2010/main" val="195482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2681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Model Selection &amp; Deployment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A211A3-3E40-4C60-9282-0EC38993AD8B}"/>
              </a:ext>
            </a:extLst>
          </p:cNvPr>
          <p:cNvGraphicFramePr>
            <a:graphicFrameLocks noGrp="1"/>
          </p:cNvGraphicFramePr>
          <p:nvPr/>
        </p:nvGraphicFramePr>
        <p:xfrm>
          <a:off x="1416367" y="1290226"/>
          <a:ext cx="6311265" cy="1449547"/>
        </p:xfrm>
        <a:graphic>
          <a:graphicData uri="http://schemas.openxmlformats.org/drawingml/2006/table">
            <a:tbl>
              <a:tblPr firstRow="1" firstCol="1" bandRow="1"/>
              <a:tblGrid>
                <a:gridCol w="1331913">
                  <a:extLst>
                    <a:ext uri="{9D8B030D-6E8A-4147-A177-3AD203B41FA5}">
                      <a16:colId xmlns:a16="http://schemas.microsoft.com/office/drawing/2014/main" val="3639308820"/>
                    </a:ext>
                  </a:extLst>
                </a:gridCol>
                <a:gridCol w="4979352">
                  <a:extLst>
                    <a:ext uri="{9D8B030D-6E8A-4147-A177-3AD203B41FA5}">
                      <a16:colId xmlns:a16="http://schemas.microsoft.com/office/drawing/2014/main" val="1951310665"/>
                    </a:ext>
                  </a:extLst>
                </a:gridCol>
              </a:tblGrid>
              <a:tr h="292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rgbClr val="00525F"/>
                          </a:solidFill>
                          <a:effectLst/>
                        </a:rPr>
                        <a:t>Consideration</a:t>
                      </a:r>
                      <a:endParaRPr lang="en-US" sz="20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rgbClr val="00525F"/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27686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Model Evaluation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To select models with best performance based on the training results.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30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Type of Features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To cover all types of features as different features may capture different important information that may be useful in spam text classifications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38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Light Weight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Models with less weights or parameters trained. This ensure that file size of the serialized models is small for deployment.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599843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Fast Inference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The inference should be fast enough to ensure that the app can run smoothly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280578"/>
                  </a:ext>
                </a:extLst>
              </a:tr>
            </a:tbl>
          </a:graphicData>
        </a:graphic>
      </p:graphicFrame>
      <p:sp>
        <p:nvSpPr>
          <p:cNvPr id="9" name="Google Shape;1597;p52">
            <a:extLst>
              <a:ext uri="{FF2B5EF4-FFF2-40B4-BE49-F238E27FC236}">
                <a16:creationId xmlns:a16="http://schemas.microsoft.com/office/drawing/2014/main" id="{6D5B5B6C-6738-448B-ABBE-72C6355FF18F}"/>
              </a:ext>
            </a:extLst>
          </p:cNvPr>
          <p:cNvSpPr txBox="1">
            <a:spLocks/>
          </p:cNvSpPr>
          <p:nvPr/>
        </p:nvSpPr>
        <p:spPr>
          <a:xfrm>
            <a:off x="1090205" y="840833"/>
            <a:ext cx="696359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i="1" dirty="0">
                <a:solidFill>
                  <a:srgbClr val="00525F"/>
                </a:solidFill>
              </a:rPr>
              <a:t>To select a model for deployment, we look at the following key criteria for consideration</a:t>
            </a:r>
          </a:p>
        </p:txBody>
      </p:sp>
      <p:sp>
        <p:nvSpPr>
          <p:cNvPr id="10" name="Google Shape;1597;p52">
            <a:extLst>
              <a:ext uri="{FF2B5EF4-FFF2-40B4-BE49-F238E27FC236}">
                <a16:creationId xmlns:a16="http://schemas.microsoft.com/office/drawing/2014/main" id="{7C6DF721-0547-447E-8A7F-A30CD0D977D5}"/>
              </a:ext>
            </a:extLst>
          </p:cNvPr>
          <p:cNvSpPr txBox="1">
            <a:spLocks/>
          </p:cNvSpPr>
          <p:nvPr/>
        </p:nvSpPr>
        <p:spPr>
          <a:xfrm>
            <a:off x="1090204" y="2822033"/>
            <a:ext cx="696359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ctr">
              <a:buFont typeface="Ubuntu"/>
              <a:buNone/>
            </a:pPr>
            <a:r>
              <a:rPr lang="en-US" i="1" dirty="0">
                <a:solidFill>
                  <a:srgbClr val="00525F"/>
                </a:solidFill>
              </a:rPr>
              <a:t>Final Models Selected for Deployment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CC7601-BA85-49CB-82FF-BAE75C986987}"/>
              </a:ext>
            </a:extLst>
          </p:cNvPr>
          <p:cNvGraphicFramePr>
            <a:graphicFrameLocks noGrp="1"/>
          </p:cNvGraphicFramePr>
          <p:nvPr/>
        </p:nvGraphicFramePr>
        <p:xfrm>
          <a:off x="2239723" y="3198808"/>
          <a:ext cx="4664552" cy="1074653"/>
        </p:xfrm>
        <a:graphic>
          <a:graphicData uri="http://schemas.openxmlformats.org/drawingml/2006/table">
            <a:tbl>
              <a:tblPr firstRow="1" firstCol="1" bandRow="1"/>
              <a:tblGrid>
                <a:gridCol w="1022202">
                  <a:extLst>
                    <a:ext uri="{9D8B030D-6E8A-4147-A177-3AD203B41FA5}">
                      <a16:colId xmlns:a16="http://schemas.microsoft.com/office/drawing/2014/main" val="281110186"/>
                    </a:ext>
                  </a:extLst>
                </a:gridCol>
                <a:gridCol w="1174843">
                  <a:extLst>
                    <a:ext uri="{9D8B030D-6E8A-4147-A177-3AD203B41FA5}">
                      <a16:colId xmlns:a16="http://schemas.microsoft.com/office/drawing/2014/main" val="3397235286"/>
                    </a:ext>
                  </a:extLst>
                </a:gridCol>
                <a:gridCol w="2467507">
                  <a:extLst>
                    <a:ext uri="{9D8B030D-6E8A-4147-A177-3AD203B41FA5}">
                      <a16:colId xmlns:a16="http://schemas.microsoft.com/office/drawing/2014/main" val="1641221913"/>
                    </a:ext>
                  </a:extLst>
                </a:gridCol>
              </a:tblGrid>
              <a:tr h="2624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rgbClr val="00525F"/>
                          </a:solidFill>
                          <a:effectLst/>
                        </a:rPr>
                        <a:t>Model</a:t>
                      </a:r>
                      <a:endParaRPr lang="en-US" sz="20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rgbClr val="00525F"/>
                          </a:solidFill>
                          <a:effectLst/>
                        </a:rPr>
                        <a:t>Type</a:t>
                      </a:r>
                      <a:endParaRPr lang="en-US" sz="20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dirty="0">
                          <a:solidFill>
                            <a:srgbClr val="00525F"/>
                          </a:solidFill>
                          <a:effectLst/>
                        </a:rPr>
                        <a:t>Features</a:t>
                      </a:r>
                      <a:endParaRPr lang="en-US" sz="20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116095"/>
                  </a:ext>
                </a:extLst>
              </a:tr>
              <a:tr h="2030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Naïve Bayes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 err="1">
                          <a:solidFill>
                            <a:srgbClr val="00525F"/>
                          </a:solidFill>
                          <a:effectLst/>
                        </a:rPr>
                        <a:t>BoW</a:t>
                      </a: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 – Count Vectorizer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016989"/>
                  </a:ext>
                </a:extLst>
              </a:tr>
              <a:tr h="2100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SVM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 err="1">
                          <a:solidFill>
                            <a:srgbClr val="00525F"/>
                          </a:solidFill>
                          <a:effectLst/>
                        </a:rPr>
                        <a:t>BoW</a:t>
                      </a: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 – </a:t>
                      </a:r>
                      <a:r>
                        <a:rPr lang="en-SG" sz="1000" dirty="0" err="1">
                          <a:solidFill>
                            <a:srgbClr val="00525F"/>
                          </a:solidFill>
                          <a:effectLst/>
                        </a:rPr>
                        <a:t>TfIdf</a:t>
                      </a: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 Vectorizer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217290"/>
                  </a:ext>
                </a:extLst>
              </a:tr>
              <a:tr h="1960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KNN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Manually Designed Features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680061"/>
                  </a:ext>
                </a:extLst>
              </a:tr>
              <a:tr h="2030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CNN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>
                          <a:solidFill>
                            <a:srgbClr val="00525F"/>
                          </a:solidFill>
                          <a:effectLst/>
                        </a:rPr>
                        <a:t>DNN Based</a:t>
                      </a:r>
                      <a:endParaRPr lang="en-US" sz="12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Word Embeddings Trained from Dataset</a:t>
                      </a:r>
                      <a:endParaRPr lang="en-US" sz="12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96532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205229-5852-47A3-90E6-C05B34D1CC8C}"/>
              </a:ext>
            </a:extLst>
          </p:cNvPr>
          <p:cNvSpPr/>
          <p:nvPr/>
        </p:nvSpPr>
        <p:spPr>
          <a:xfrm>
            <a:off x="7218402" y="3326993"/>
            <a:ext cx="1544598" cy="97128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482A8-3BCE-4766-8A5A-1917C2424E80}"/>
              </a:ext>
            </a:extLst>
          </p:cNvPr>
          <p:cNvSpPr txBox="1"/>
          <p:nvPr/>
        </p:nvSpPr>
        <p:spPr>
          <a:xfrm>
            <a:off x="7271696" y="3351415"/>
            <a:ext cx="13998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25F"/>
              </a:buClr>
            </a:pPr>
            <a:r>
              <a:rPr lang="en-US" sz="1100" dirty="0">
                <a:solidFill>
                  <a:srgbClr val="00525F"/>
                </a:solidFill>
              </a:rPr>
              <a:t>Based on </a:t>
            </a:r>
            <a:r>
              <a:rPr lang="en-US" sz="1100" b="1" dirty="0">
                <a:solidFill>
                  <a:srgbClr val="00525F"/>
                </a:solidFill>
              </a:rPr>
              <a:t>light weight</a:t>
            </a:r>
            <a:r>
              <a:rPr lang="en-US" sz="1100" dirty="0">
                <a:solidFill>
                  <a:srgbClr val="00525F"/>
                </a:solidFill>
              </a:rPr>
              <a:t> models with </a:t>
            </a:r>
            <a:r>
              <a:rPr lang="en-US" sz="1100" b="1" dirty="0">
                <a:solidFill>
                  <a:srgbClr val="00525F"/>
                </a:solidFill>
              </a:rPr>
              <a:t>accuracy at least 96% </a:t>
            </a:r>
            <a:r>
              <a:rPr lang="en-US" sz="1100" dirty="0">
                <a:solidFill>
                  <a:srgbClr val="00525F"/>
                </a:solidFill>
              </a:rPr>
              <a:t>and </a:t>
            </a:r>
            <a:r>
              <a:rPr lang="en-US" sz="1100" b="1" dirty="0">
                <a:solidFill>
                  <a:srgbClr val="00525F"/>
                </a:solidFill>
              </a:rPr>
              <a:t>F1-score at least 91%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696B59E-766B-4A3C-9615-8811E6203695}"/>
              </a:ext>
            </a:extLst>
          </p:cNvPr>
          <p:cNvSpPr/>
          <p:nvPr/>
        </p:nvSpPr>
        <p:spPr>
          <a:xfrm>
            <a:off x="6974840" y="3474720"/>
            <a:ext cx="205416" cy="574040"/>
          </a:xfrm>
          <a:prstGeom prst="rightBrace">
            <a:avLst>
              <a:gd name="adj1" fmla="val 429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1F8A3B-74A1-472E-BEA7-88A16DEABE80}"/>
              </a:ext>
            </a:extLst>
          </p:cNvPr>
          <p:cNvSpPr/>
          <p:nvPr/>
        </p:nvSpPr>
        <p:spPr>
          <a:xfrm>
            <a:off x="2326362" y="4434433"/>
            <a:ext cx="5190752" cy="45530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FBA41-FF37-4C64-845E-4495ABEACE29}"/>
              </a:ext>
            </a:extLst>
          </p:cNvPr>
          <p:cNvSpPr txBox="1"/>
          <p:nvPr/>
        </p:nvSpPr>
        <p:spPr>
          <a:xfrm>
            <a:off x="2379656" y="4458855"/>
            <a:ext cx="5190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525F"/>
              </a:buClr>
            </a:pPr>
            <a:r>
              <a:rPr lang="en-US" sz="1100" dirty="0">
                <a:solidFill>
                  <a:srgbClr val="00525F"/>
                </a:solidFill>
              </a:rPr>
              <a:t>Based on </a:t>
            </a:r>
            <a:r>
              <a:rPr lang="en-US" sz="1100" b="1" dirty="0">
                <a:solidFill>
                  <a:srgbClr val="00525F"/>
                </a:solidFill>
              </a:rPr>
              <a:t>best performing </a:t>
            </a:r>
            <a:r>
              <a:rPr lang="en-US" sz="1100" dirty="0">
                <a:solidFill>
                  <a:srgbClr val="00525F"/>
                </a:solidFill>
              </a:rPr>
              <a:t>and</a:t>
            </a:r>
            <a:r>
              <a:rPr lang="en-US" sz="1100" b="1" dirty="0">
                <a:solidFill>
                  <a:srgbClr val="00525F"/>
                </a:solidFill>
              </a:rPr>
              <a:t> low number of parameters </a:t>
            </a:r>
            <a:r>
              <a:rPr lang="en-US" sz="1100" dirty="0">
                <a:solidFill>
                  <a:srgbClr val="00525F"/>
                </a:solidFill>
              </a:rPr>
              <a:t>DNN based model – CNN with word embeddings trained from Dataset</a:t>
            </a:r>
            <a:endParaRPr lang="en-US" sz="1100" b="1" dirty="0">
              <a:solidFill>
                <a:srgbClr val="00525F"/>
              </a:solidFill>
            </a:endParaRPr>
          </a:p>
        </p:txBody>
      </p:sp>
      <p:cxnSp>
        <p:nvCxnSpPr>
          <p:cNvPr id="1410" name="Connector: Elbow 1409">
            <a:extLst>
              <a:ext uri="{FF2B5EF4-FFF2-40B4-BE49-F238E27FC236}">
                <a16:creationId xmlns:a16="http://schemas.microsoft.com/office/drawing/2014/main" id="{CA2AD475-979B-4B9E-B6B6-63BC4725F7BE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907833" y="4243559"/>
            <a:ext cx="514682" cy="3223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B661CB5A-4398-42A1-88B3-1A2DED559AB5}"/>
              </a:ext>
            </a:extLst>
          </p:cNvPr>
          <p:cNvCxnSpPr>
            <a:cxnSpLocks/>
          </p:cNvCxnSpPr>
          <p:nvPr/>
        </p:nvCxnSpPr>
        <p:spPr>
          <a:xfrm flipH="1">
            <a:off x="1996018" y="4155440"/>
            <a:ext cx="2437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5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4"/>
          <p:cNvSpPr/>
          <p:nvPr/>
        </p:nvSpPr>
        <p:spPr>
          <a:xfrm rot="5675174">
            <a:off x="3786241" y="873656"/>
            <a:ext cx="1571424" cy="171410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4"/>
          <p:cNvSpPr txBox="1">
            <a:spLocks noGrp="1"/>
          </p:cNvSpPr>
          <p:nvPr>
            <p:ph type="title"/>
          </p:nvPr>
        </p:nvSpPr>
        <p:spPr>
          <a:xfrm>
            <a:off x="2139219" y="2582433"/>
            <a:ext cx="4865468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 URL MODULE</a:t>
            </a:r>
            <a:endParaRPr dirty="0"/>
          </a:p>
        </p:txBody>
      </p:sp>
      <p:sp>
        <p:nvSpPr>
          <p:cNvPr id="1478" name="Google Shape;1478;p44"/>
          <p:cNvSpPr txBox="1">
            <a:spLocks noGrp="1"/>
          </p:cNvSpPr>
          <p:nvPr>
            <p:ph type="title" idx="2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02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55"/>
          <p:cNvSpPr txBox="1">
            <a:spLocks noGrp="1"/>
          </p:cNvSpPr>
          <p:nvPr>
            <p:ph type="title"/>
          </p:nvPr>
        </p:nvSpPr>
        <p:spPr>
          <a:xfrm>
            <a:off x="1342662" y="822575"/>
            <a:ext cx="6783582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Grown 65%</a:t>
            </a:r>
            <a:endParaRPr dirty="0"/>
          </a:p>
        </p:txBody>
      </p:sp>
      <p:sp>
        <p:nvSpPr>
          <p:cNvPr id="1773" name="Google Shape;1773;p55"/>
          <p:cNvSpPr txBox="1">
            <a:spLocks noGrp="1"/>
          </p:cNvSpPr>
          <p:nvPr>
            <p:ph type="body" idx="1"/>
          </p:nvPr>
        </p:nvSpPr>
        <p:spPr>
          <a:xfrm>
            <a:off x="1342662" y="1659275"/>
            <a:ext cx="6042801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 Attempt (in 2019)</a:t>
            </a:r>
            <a:endParaRPr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2AA4BD1D-C7D2-4DB2-BE1C-A53C7D5DC565}"/>
              </a:ext>
            </a:extLst>
          </p:cNvPr>
          <p:cNvSpPr/>
          <p:nvPr/>
        </p:nvSpPr>
        <p:spPr>
          <a:xfrm>
            <a:off x="57873" y="395464"/>
            <a:ext cx="1076446" cy="1263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1772;p55">
            <a:extLst>
              <a:ext uri="{FF2B5EF4-FFF2-40B4-BE49-F238E27FC236}">
                <a16:creationId xmlns:a16="http://schemas.microsoft.com/office/drawing/2014/main" id="{FEC9343A-B882-4482-90CB-F7140DF6690E}"/>
              </a:ext>
            </a:extLst>
          </p:cNvPr>
          <p:cNvSpPr txBox="1">
            <a:spLocks/>
          </p:cNvSpPr>
          <p:nvPr/>
        </p:nvSpPr>
        <p:spPr>
          <a:xfrm>
            <a:off x="2154819" y="2944826"/>
            <a:ext cx="6783582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Ubuntu"/>
              <a:buNone/>
              <a:defRPr sz="65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SG" dirty="0"/>
              <a:t>30% get opened</a:t>
            </a:r>
          </a:p>
        </p:txBody>
      </p:sp>
      <p:sp>
        <p:nvSpPr>
          <p:cNvPr id="7" name="Google Shape;1773;p55">
            <a:extLst>
              <a:ext uri="{FF2B5EF4-FFF2-40B4-BE49-F238E27FC236}">
                <a16:creationId xmlns:a16="http://schemas.microsoft.com/office/drawing/2014/main" id="{5E909B1A-4192-4798-A95C-81F059B0D6DD}"/>
              </a:ext>
            </a:extLst>
          </p:cNvPr>
          <p:cNvSpPr txBox="1">
            <a:spLocks/>
          </p:cNvSpPr>
          <p:nvPr/>
        </p:nvSpPr>
        <p:spPr>
          <a:xfrm>
            <a:off x="2154819" y="3773060"/>
            <a:ext cx="6042801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■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■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■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l">
              <a:buFont typeface="Ubuntu"/>
              <a:buNone/>
            </a:pPr>
            <a:r>
              <a:rPr lang="en-SG" dirty="0"/>
              <a:t>Phishing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6ED31-66F4-4EBB-A0D3-819E14644DC0}"/>
              </a:ext>
            </a:extLst>
          </p:cNvPr>
          <p:cNvSpPr txBox="1"/>
          <p:nvPr/>
        </p:nvSpPr>
        <p:spPr>
          <a:xfrm>
            <a:off x="5346000" y="4912668"/>
            <a:ext cx="3823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According to Phishing and Email Fraud Statistics 2019 conducted by </a:t>
            </a:r>
            <a:r>
              <a:rPr lang="en-SG" sz="9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ReTruster</a:t>
            </a:r>
            <a:endParaRPr lang="en-SG" sz="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8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4"/>
          <p:cNvSpPr/>
          <p:nvPr/>
        </p:nvSpPr>
        <p:spPr>
          <a:xfrm rot="5675174">
            <a:off x="3786241" y="873656"/>
            <a:ext cx="1571424" cy="171410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4"/>
          <p:cNvSpPr txBox="1">
            <a:spLocks noGrp="1"/>
          </p:cNvSpPr>
          <p:nvPr>
            <p:ph type="title"/>
          </p:nvPr>
        </p:nvSpPr>
        <p:spPr>
          <a:xfrm>
            <a:off x="1826367" y="2488475"/>
            <a:ext cx="5847647" cy="1867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&amp; SYSTEM OVERVIEW</a:t>
            </a:r>
            <a:endParaRPr dirty="0"/>
          </a:p>
        </p:txBody>
      </p:sp>
      <p:sp>
        <p:nvSpPr>
          <p:cNvPr id="1478" name="Google Shape;1478;p44"/>
          <p:cNvSpPr txBox="1">
            <a:spLocks noGrp="1"/>
          </p:cNvSpPr>
          <p:nvPr>
            <p:ph type="title" idx="2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35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55"/>
          <p:cNvSpPr txBox="1">
            <a:spLocks noGrp="1"/>
          </p:cNvSpPr>
          <p:nvPr>
            <p:ph type="title"/>
          </p:nvPr>
        </p:nvSpPr>
        <p:spPr>
          <a:xfrm>
            <a:off x="311700" y="1134319"/>
            <a:ext cx="8520600" cy="2141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$ 764,000 lost in 2021 September</a:t>
            </a:r>
          </a:p>
        </p:txBody>
      </p:sp>
      <p:sp>
        <p:nvSpPr>
          <p:cNvPr id="1773" name="Google Shape;1773;p55"/>
          <p:cNvSpPr txBox="1">
            <a:spLocks noGrp="1"/>
          </p:cNvSpPr>
          <p:nvPr>
            <p:ph type="body" idx="1"/>
          </p:nvPr>
        </p:nvSpPr>
        <p:spPr>
          <a:xfrm>
            <a:off x="311700" y="3183900"/>
            <a:ext cx="85206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e-Commerce Phishing Scams in Singapore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9697D-105C-4FB5-89DA-D727E8EA879B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hlinkClick r:id="rId3"/>
              </a:rPr>
              <a:t>https://www.straitstimes.com/singapore/courts-crime/at-least-764000-lost-in-september-to-e-commerce-phishing-scams-in-spore</a:t>
            </a:r>
            <a:r>
              <a:rPr lang="en-SG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98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6"/>
          <p:cNvSpPr txBox="1">
            <a:spLocks noGrp="1"/>
          </p:cNvSpPr>
          <p:nvPr>
            <p:ph type="title"/>
          </p:nvPr>
        </p:nvSpPr>
        <p:spPr>
          <a:xfrm>
            <a:off x="311700" y="277793"/>
            <a:ext cx="8520600" cy="752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Module System Pipeline</a:t>
            </a:r>
            <a:endParaRPr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6CDF61C-91E0-48EF-8716-FF997FBC6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2" y="1165308"/>
            <a:ext cx="8322508" cy="3069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36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66"/>
          <p:cNvGrpSpPr/>
          <p:nvPr/>
        </p:nvGrpSpPr>
        <p:grpSpPr>
          <a:xfrm>
            <a:off x="3664095" y="3675242"/>
            <a:ext cx="941139" cy="1087464"/>
            <a:chOff x="1753053" y="1679018"/>
            <a:chExt cx="941139" cy="1087464"/>
          </a:xfrm>
        </p:grpSpPr>
        <p:sp>
          <p:nvSpPr>
            <p:cNvPr id="1923" name="Google Shape;1923;p66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6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6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7" name="Google Shape;1927;p66"/>
          <p:cNvSpPr/>
          <p:nvPr/>
        </p:nvSpPr>
        <p:spPr>
          <a:xfrm rot="16832413">
            <a:off x="3726819" y="2336587"/>
            <a:ext cx="719308" cy="823468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66"/>
          <p:cNvSpPr/>
          <p:nvPr/>
        </p:nvSpPr>
        <p:spPr>
          <a:xfrm rot="20242231">
            <a:off x="3747138" y="3012805"/>
            <a:ext cx="311626" cy="329554"/>
          </a:xfrm>
          <a:custGeom>
            <a:avLst/>
            <a:gdLst/>
            <a:ahLst/>
            <a:cxnLst/>
            <a:rect l="l" t="t" r="r" b="b"/>
            <a:pathLst>
              <a:path w="18133" h="24223" extrusionOk="0">
                <a:moveTo>
                  <a:pt x="494" y="1"/>
                </a:moveTo>
                <a:cubicBezTo>
                  <a:pt x="107" y="1198"/>
                  <a:pt x="1" y="2465"/>
                  <a:pt x="142" y="3733"/>
                </a:cubicBezTo>
                <a:cubicBezTo>
                  <a:pt x="423" y="7605"/>
                  <a:pt x="1797" y="11302"/>
                  <a:pt x="4085" y="14435"/>
                </a:cubicBezTo>
                <a:cubicBezTo>
                  <a:pt x="6303" y="17428"/>
                  <a:pt x="9225" y="19822"/>
                  <a:pt x="12640" y="21406"/>
                </a:cubicBezTo>
                <a:cubicBezTo>
                  <a:pt x="14471" y="22286"/>
                  <a:pt x="16478" y="22920"/>
                  <a:pt x="18132" y="24223"/>
                </a:cubicBezTo>
                <a:lnTo>
                  <a:pt x="18132" y="24188"/>
                </a:lnTo>
                <a:cubicBezTo>
                  <a:pt x="17780" y="21336"/>
                  <a:pt x="17041" y="15879"/>
                  <a:pt x="15351" y="13626"/>
                </a:cubicBezTo>
                <a:cubicBezTo>
                  <a:pt x="14541" y="12605"/>
                  <a:pt x="13626" y="11619"/>
                  <a:pt x="12605" y="10739"/>
                </a:cubicBezTo>
                <a:cubicBezTo>
                  <a:pt x="8627" y="7112"/>
                  <a:pt x="4015" y="4190"/>
                  <a:pt x="4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66"/>
          <p:cNvSpPr/>
          <p:nvPr/>
        </p:nvSpPr>
        <p:spPr>
          <a:xfrm rot="1357769" flipH="1">
            <a:off x="4161563" y="3012805"/>
            <a:ext cx="311626" cy="329554"/>
          </a:xfrm>
          <a:custGeom>
            <a:avLst/>
            <a:gdLst/>
            <a:ahLst/>
            <a:cxnLst/>
            <a:rect l="l" t="t" r="r" b="b"/>
            <a:pathLst>
              <a:path w="18133" h="24223" extrusionOk="0">
                <a:moveTo>
                  <a:pt x="494" y="1"/>
                </a:moveTo>
                <a:cubicBezTo>
                  <a:pt x="107" y="1198"/>
                  <a:pt x="1" y="2465"/>
                  <a:pt x="142" y="3733"/>
                </a:cubicBezTo>
                <a:cubicBezTo>
                  <a:pt x="423" y="7605"/>
                  <a:pt x="1797" y="11302"/>
                  <a:pt x="4085" y="14435"/>
                </a:cubicBezTo>
                <a:cubicBezTo>
                  <a:pt x="6303" y="17428"/>
                  <a:pt x="9225" y="19822"/>
                  <a:pt x="12640" y="21406"/>
                </a:cubicBezTo>
                <a:cubicBezTo>
                  <a:pt x="14471" y="22286"/>
                  <a:pt x="16478" y="22920"/>
                  <a:pt x="18132" y="24223"/>
                </a:cubicBezTo>
                <a:lnTo>
                  <a:pt x="18132" y="24188"/>
                </a:lnTo>
                <a:cubicBezTo>
                  <a:pt x="17780" y="21336"/>
                  <a:pt x="17041" y="15879"/>
                  <a:pt x="15351" y="13626"/>
                </a:cubicBezTo>
                <a:cubicBezTo>
                  <a:pt x="14541" y="12605"/>
                  <a:pt x="13626" y="11619"/>
                  <a:pt x="12605" y="10739"/>
                </a:cubicBezTo>
                <a:cubicBezTo>
                  <a:pt x="8627" y="7112"/>
                  <a:pt x="4015" y="4190"/>
                  <a:pt x="4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66"/>
          <p:cNvGrpSpPr/>
          <p:nvPr/>
        </p:nvGrpSpPr>
        <p:grpSpPr>
          <a:xfrm>
            <a:off x="3621918" y="1044925"/>
            <a:ext cx="941139" cy="1087464"/>
            <a:chOff x="1753053" y="1679018"/>
            <a:chExt cx="941139" cy="1087464"/>
          </a:xfrm>
        </p:grpSpPr>
        <p:sp>
          <p:nvSpPr>
            <p:cNvPr id="1931" name="Google Shape;1931;p66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6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6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4" name="Google Shape;1934;p66"/>
          <p:cNvSpPr txBox="1">
            <a:spLocks noGrp="1"/>
          </p:cNvSpPr>
          <p:nvPr>
            <p:ph type="title" idx="8"/>
          </p:nvPr>
        </p:nvSpPr>
        <p:spPr>
          <a:xfrm>
            <a:off x="3593155" y="1009990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5" name="Google Shape;1935;p66"/>
          <p:cNvSpPr txBox="1">
            <a:spLocks noGrp="1"/>
          </p:cNvSpPr>
          <p:nvPr>
            <p:ph type="title" idx="9"/>
          </p:nvPr>
        </p:nvSpPr>
        <p:spPr>
          <a:xfrm>
            <a:off x="3584331" y="2342767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6" name="Google Shape;1936;p66"/>
          <p:cNvSpPr txBox="1">
            <a:spLocks noGrp="1"/>
          </p:cNvSpPr>
          <p:nvPr>
            <p:ph type="title" idx="13"/>
          </p:nvPr>
        </p:nvSpPr>
        <p:spPr>
          <a:xfrm>
            <a:off x="3628720" y="3632926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8" name="Google Shape;1938;p66"/>
          <p:cNvSpPr txBox="1">
            <a:spLocks noGrp="1"/>
          </p:cNvSpPr>
          <p:nvPr>
            <p:ph type="title" idx="15"/>
          </p:nvPr>
        </p:nvSpPr>
        <p:spPr>
          <a:xfrm>
            <a:off x="311700" y="2681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 Dataset</a:t>
            </a:r>
            <a:endParaRPr dirty="0"/>
          </a:p>
        </p:txBody>
      </p:sp>
      <p:sp>
        <p:nvSpPr>
          <p:cNvPr id="1943" name="Google Shape;1943;p66"/>
          <p:cNvSpPr txBox="1">
            <a:spLocks noGrp="1"/>
          </p:cNvSpPr>
          <p:nvPr>
            <p:ph type="title" idx="4"/>
          </p:nvPr>
        </p:nvSpPr>
        <p:spPr>
          <a:xfrm>
            <a:off x="4598631" y="3830238"/>
            <a:ext cx="330612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 – Phishing Site URLs </a:t>
            </a:r>
            <a:endParaRPr dirty="0"/>
          </a:p>
        </p:txBody>
      </p:sp>
      <p:sp>
        <p:nvSpPr>
          <p:cNvPr id="1944" name="Google Shape;1944;p66"/>
          <p:cNvSpPr txBox="1">
            <a:spLocks noGrp="1"/>
          </p:cNvSpPr>
          <p:nvPr>
            <p:ph type="subTitle" idx="5"/>
          </p:nvPr>
        </p:nvSpPr>
        <p:spPr>
          <a:xfrm>
            <a:off x="4576988" y="4184512"/>
            <a:ext cx="4168421" cy="345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u="sng" dirty="0">
                <a:solidFill>
                  <a:srgbClr val="0563C1"/>
                </a:solidFill>
                <a:effectLst/>
                <a:latin typeface="Ubuntu" panose="020B0604020202020204" charset="0"/>
                <a:ea typeface="SimSun" panose="02010600030101010101" pitchFamily="2" charset="-122"/>
                <a:cs typeface="Arial" panose="020B0604020202020204" pitchFamily="34" charset="0"/>
                <a:hlinkClick r:id="rId3"/>
              </a:rPr>
              <a:t>https://www.kaggle.com/taruntiwarihp/phishing-site-urls</a:t>
            </a:r>
            <a:endParaRPr lang="en-GB" sz="1200" dirty="0">
              <a:latin typeface="Ubuntu" panose="020B0604020202020204" charset="0"/>
            </a:endParaRPr>
          </a:p>
        </p:txBody>
      </p:sp>
      <p:pic>
        <p:nvPicPr>
          <p:cNvPr id="69" name="Picture 68" descr="Chart, pie chart&#10;&#10;Description automatically generated">
            <a:extLst>
              <a:ext uri="{FF2B5EF4-FFF2-40B4-BE49-F238E27FC236}">
                <a16:creationId xmlns:a16="http://schemas.microsoft.com/office/drawing/2014/main" id="{B78382F3-A6EE-410F-8FDE-A5D5B7291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06" y="910781"/>
            <a:ext cx="26384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1943;p66">
            <a:extLst>
              <a:ext uri="{FF2B5EF4-FFF2-40B4-BE49-F238E27FC236}">
                <a16:creationId xmlns:a16="http://schemas.microsoft.com/office/drawing/2014/main" id="{92E629CB-B1A1-42B4-82EF-9EF43DFBCEE8}"/>
              </a:ext>
            </a:extLst>
          </p:cNvPr>
          <p:cNvSpPr txBox="1">
            <a:spLocks/>
          </p:cNvSpPr>
          <p:nvPr/>
        </p:nvSpPr>
        <p:spPr>
          <a:xfrm>
            <a:off x="4508755" y="2456997"/>
            <a:ext cx="4061592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SG" dirty="0"/>
              <a:t>Kaggle – Malicious URLs (Phishing)</a:t>
            </a:r>
          </a:p>
        </p:txBody>
      </p:sp>
      <p:sp>
        <p:nvSpPr>
          <p:cNvPr id="71" name="Google Shape;1944;p66">
            <a:extLst>
              <a:ext uri="{FF2B5EF4-FFF2-40B4-BE49-F238E27FC236}">
                <a16:creationId xmlns:a16="http://schemas.microsoft.com/office/drawing/2014/main" id="{BCFDA65D-3D0C-40C8-8730-C89AA396DDA6}"/>
              </a:ext>
            </a:extLst>
          </p:cNvPr>
          <p:cNvSpPr txBox="1">
            <a:spLocks/>
          </p:cNvSpPr>
          <p:nvPr/>
        </p:nvSpPr>
        <p:spPr>
          <a:xfrm>
            <a:off x="4508755" y="2811271"/>
            <a:ext cx="4570264" cy="3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l"/>
            <a:r>
              <a:rPr lang="en-SG" sz="1200" u="sng" dirty="0">
                <a:solidFill>
                  <a:srgbClr val="0563C1"/>
                </a:solidFill>
                <a:effectLst/>
                <a:latin typeface="Ubuntu" panose="020B0604020202020204" charset="0"/>
                <a:ea typeface="SimSun" panose="02010600030101010101" pitchFamily="2" charset="-122"/>
                <a:cs typeface="Arial" panose="020B0604020202020204" pitchFamily="34" charset="0"/>
                <a:hlinkClick r:id="rId5"/>
              </a:rPr>
              <a:t>https://www.kaggle.com/sid321axn/malicious-urls-dataset</a:t>
            </a:r>
            <a:endParaRPr lang="en-GB" sz="1200" dirty="0">
              <a:latin typeface="Ubuntu" panose="020B0604020202020204" charset="0"/>
            </a:endParaRPr>
          </a:p>
        </p:txBody>
      </p:sp>
      <p:sp>
        <p:nvSpPr>
          <p:cNvPr id="72" name="Google Shape;1943;p66">
            <a:extLst>
              <a:ext uri="{FF2B5EF4-FFF2-40B4-BE49-F238E27FC236}">
                <a16:creationId xmlns:a16="http://schemas.microsoft.com/office/drawing/2014/main" id="{8C332FB2-902F-40A7-B239-5D316593708A}"/>
              </a:ext>
            </a:extLst>
          </p:cNvPr>
          <p:cNvSpPr txBox="1">
            <a:spLocks/>
          </p:cNvSpPr>
          <p:nvPr/>
        </p:nvSpPr>
        <p:spPr>
          <a:xfrm>
            <a:off x="4524595" y="1154465"/>
            <a:ext cx="169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SG" dirty="0" err="1"/>
              <a:t>OpenPhish</a:t>
            </a:r>
            <a:endParaRPr lang="en-SG" dirty="0"/>
          </a:p>
        </p:txBody>
      </p:sp>
      <p:sp>
        <p:nvSpPr>
          <p:cNvPr id="73" name="Google Shape;1944;p66">
            <a:extLst>
              <a:ext uri="{FF2B5EF4-FFF2-40B4-BE49-F238E27FC236}">
                <a16:creationId xmlns:a16="http://schemas.microsoft.com/office/drawing/2014/main" id="{F9B38AC1-1DD4-4D3C-85C9-683CED6BFE3B}"/>
              </a:ext>
            </a:extLst>
          </p:cNvPr>
          <p:cNvSpPr txBox="1">
            <a:spLocks/>
          </p:cNvSpPr>
          <p:nvPr/>
        </p:nvSpPr>
        <p:spPr>
          <a:xfrm>
            <a:off x="4546934" y="1524193"/>
            <a:ext cx="2472173" cy="3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l"/>
            <a:r>
              <a:rPr lang="en-GB" sz="1200" dirty="0">
                <a:hlinkClick r:id="rId6"/>
              </a:rPr>
              <a:t>https://openphish.com/feed.txt</a:t>
            </a:r>
            <a:r>
              <a:rPr lang="en-GB" sz="1200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3ED4CC-9C47-4DCD-A394-AB13F6B2F4E8}"/>
              </a:ext>
            </a:extLst>
          </p:cNvPr>
          <p:cNvSpPr txBox="1"/>
          <p:nvPr/>
        </p:nvSpPr>
        <p:spPr>
          <a:xfrm>
            <a:off x="110030" y="3549889"/>
            <a:ext cx="30622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Three datasets are combined to ensure no imbalanced datasets issue, and pre-processed to remove duplicates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61% of Good URL and 39% of Phishing URL</a:t>
            </a:r>
          </a:p>
        </p:txBody>
      </p:sp>
    </p:spTree>
    <p:extLst>
      <p:ext uri="{BB962C8B-B14F-4D97-AF65-F5344CB8AC3E}">
        <p14:creationId xmlns:p14="http://schemas.microsoft.com/office/powerpoint/2010/main" val="140491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6"/>
          <p:cNvSpPr txBox="1">
            <a:spLocks noGrp="1"/>
          </p:cNvSpPr>
          <p:nvPr>
            <p:ph type="title" idx="15"/>
          </p:nvPr>
        </p:nvSpPr>
        <p:spPr>
          <a:xfrm>
            <a:off x="311700" y="20894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Ways - Feature Extraction</a:t>
            </a:r>
            <a:endParaRPr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E05735A3-7CED-44CA-9192-98DF84461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858188"/>
              </p:ext>
            </p:extLst>
          </p:nvPr>
        </p:nvGraphicFramePr>
        <p:xfrm>
          <a:off x="3849127" y="1217731"/>
          <a:ext cx="5213850" cy="3570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812F0D4-4888-4553-9A88-E07C19799EFF}"/>
              </a:ext>
            </a:extLst>
          </p:cNvPr>
          <p:cNvGraphicFramePr>
            <a:graphicFrameLocks noGrp="1"/>
          </p:cNvGraphicFramePr>
          <p:nvPr/>
        </p:nvGraphicFramePr>
        <p:xfrm>
          <a:off x="406716" y="1217733"/>
          <a:ext cx="3244767" cy="35703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860020">
                  <a:extLst>
                    <a:ext uri="{9D8B030D-6E8A-4147-A177-3AD203B41FA5}">
                      <a16:colId xmlns:a16="http://schemas.microsoft.com/office/drawing/2014/main" val="2253599752"/>
                    </a:ext>
                  </a:extLst>
                </a:gridCol>
                <a:gridCol w="1475102">
                  <a:extLst>
                    <a:ext uri="{9D8B030D-6E8A-4147-A177-3AD203B41FA5}">
                      <a16:colId xmlns:a16="http://schemas.microsoft.com/office/drawing/2014/main" val="1902078102"/>
                    </a:ext>
                  </a:extLst>
                </a:gridCol>
                <a:gridCol w="909645">
                  <a:extLst>
                    <a:ext uri="{9D8B030D-6E8A-4147-A177-3AD203B41FA5}">
                      <a16:colId xmlns:a16="http://schemas.microsoft.com/office/drawing/2014/main" val="3876746057"/>
                    </a:ext>
                  </a:extLst>
                </a:gridCol>
              </a:tblGrid>
              <a:tr h="727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>
                          <a:effectLst/>
                        </a:rPr>
                        <a:t>URL Components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Lexical Features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Variable Name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222734579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>
                          <a:effectLst/>
                        </a:rPr>
                        <a:t>URL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Total URL 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tot_url_length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2695575308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Netloc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NetLoc 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netloc_length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180684041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 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path_length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403244934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First Directory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>
                          <a:effectLst/>
                        </a:rPr>
                        <a:t>First Directory Length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fd_length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14989574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Suffix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>
                          <a:effectLst/>
                        </a:rPr>
                        <a:t>Suffix Length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suffix_length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232520878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Subdomains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Number of Subdomains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num_subdomains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762470669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Domain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"-" in Domain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domaindesk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217930977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"-" in 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urldesk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67882022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"-"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pathdesk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87420571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Domain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"_" in Domain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domain_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123682234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"_"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countunderscore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36414722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"_"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path_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45556172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directory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count_dir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93469423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“.”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path_fsdot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4172189117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“@”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countat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68862593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“?”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countquest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466498702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“%”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countpercent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256957189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“.”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countdot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200116365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“=”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counteq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133932845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HTTP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count_http_inpath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60403596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HTTPS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count_https_inpath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584225785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WWW in Path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count_www_inpath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543243559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digits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countdigits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36033819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URL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>
                          <a:effectLst/>
                        </a:rPr>
                        <a:t>Count of letters</a:t>
                      </a:r>
                      <a:endParaRPr lang="en-SG" sz="7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700" dirty="0" err="1">
                          <a:effectLst/>
                        </a:rPr>
                        <a:t>countletters</a:t>
                      </a:r>
                      <a:endParaRPr lang="en-SG" sz="7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1561" marR="41561" marT="0" marB="0"/>
                </a:tc>
                <a:extLst>
                  <a:ext uri="{0D108BD9-81ED-4DB2-BD59-A6C34878D82A}">
                    <a16:rowId xmlns:a16="http://schemas.microsoft.com/office/drawing/2014/main" val="181634386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93A2843-9A9F-4309-973F-C9B674DE9561}"/>
              </a:ext>
            </a:extLst>
          </p:cNvPr>
          <p:cNvSpPr txBox="1"/>
          <p:nvPr/>
        </p:nvSpPr>
        <p:spPr>
          <a:xfrm>
            <a:off x="304093" y="845801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24 Lexical Features (Manual Extraction)</a:t>
            </a:r>
          </a:p>
        </p:txBody>
      </p:sp>
    </p:spTree>
    <p:extLst>
      <p:ext uri="{BB962C8B-B14F-4D97-AF65-F5344CB8AC3E}">
        <p14:creationId xmlns:p14="http://schemas.microsoft.com/office/powerpoint/2010/main" val="19602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6"/>
          <p:cNvSpPr txBox="1">
            <a:spLocks noGrp="1"/>
          </p:cNvSpPr>
          <p:nvPr>
            <p:ph type="title"/>
          </p:nvPr>
        </p:nvSpPr>
        <p:spPr>
          <a:xfrm>
            <a:off x="311700" y="196768"/>
            <a:ext cx="8520600" cy="752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Machine Learning (Training)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FD66E3-9F5D-44D9-8A13-6C84A71B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375254"/>
              </p:ext>
            </p:extLst>
          </p:nvPr>
        </p:nvGraphicFramePr>
        <p:xfrm>
          <a:off x="997255" y="949122"/>
          <a:ext cx="4861560" cy="39286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539363">
                  <a:extLst>
                    <a:ext uri="{9D8B030D-6E8A-4147-A177-3AD203B41FA5}">
                      <a16:colId xmlns:a16="http://schemas.microsoft.com/office/drawing/2014/main" val="3284253802"/>
                    </a:ext>
                  </a:extLst>
                </a:gridCol>
                <a:gridCol w="1325757">
                  <a:extLst>
                    <a:ext uri="{9D8B030D-6E8A-4147-A177-3AD203B41FA5}">
                      <a16:colId xmlns:a16="http://schemas.microsoft.com/office/drawing/2014/main" val="1702934703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1578145343"/>
                    </a:ext>
                  </a:extLst>
                </a:gridCol>
              </a:tblGrid>
              <a:tr h="301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Machine Learning Techniques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Features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Hyperparameters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3599189937"/>
                  </a:ext>
                </a:extLst>
              </a:tr>
              <a:tr h="5945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 dirty="0">
                          <a:effectLst/>
                        </a:rPr>
                        <a:t>Logistic Regression</a:t>
                      </a:r>
                      <a:endParaRPr lang="en-SG" sz="1000" b="1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Manual Lexical,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  <a:r>
                        <a:rPr lang="en-SG" sz="1000" u="none" strike="noStrike" dirty="0">
                          <a:effectLst/>
                        </a:rPr>
                        <a:t>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000" u="none" strike="noStrike" dirty="0">
                          <a:effectLst/>
                        </a:rPr>
                        <a:t>Regularization Strength: {3, 2, 1, 0.3, 0.1, 0.03, 0.01, 0.003, 0.001}</a:t>
                      </a:r>
                      <a:endParaRPr lang="en-GB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2243997307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K-Nearest Neighbour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Manual Lexical,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  <a:r>
                        <a:rPr lang="en-SG" sz="1000" u="none" strike="noStrike" dirty="0">
                          <a:effectLst/>
                        </a:rPr>
                        <a:t>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000" u="none" strike="noStrike" dirty="0" err="1">
                          <a:effectLst/>
                        </a:rPr>
                        <a:t>N_Neighbours</a:t>
                      </a:r>
                      <a:r>
                        <a:rPr lang="en-GB" sz="1000" u="none" strike="noStrike" dirty="0">
                          <a:effectLst/>
                        </a:rPr>
                        <a:t>: {3, 5, 7}</a:t>
                      </a:r>
                      <a:endParaRPr lang="en-GB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2237239165"/>
                  </a:ext>
                </a:extLst>
              </a:tr>
              <a:tr h="8946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 dirty="0">
                          <a:effectLst/>
                        </a:rPr>
                        <a:t>Decision Tree</a:t>
                      </a:r>
                      <a:endParaRPr lang="en-SG" sz="1000" b="1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Manual Lexical,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  <a:r>
                        <a:rPr lang="en-SG" sz="1000" u="none" strike="noStrike" dirty="0">
                          <a:effectLst/>
                        </a:rPr>
                        <a:t>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000" u="none" strike="noStrike" dirty="0">
                          <a:effectLst/>
                        </a:rPr>
                        <a:t>Via </a:t>
                      </a:r>
                      <a:r>
                        <a:rPr lang="en-GB" sz="1000" u="none" strike="noStrike" dirty="0" err="1">
                          <a:effectLst/>
                        </a:rPr>
                        <a:t>GridSearch</a:t>
                      </a:r>
                      <a:r>
                        <a:rPr lang="en-GB" sz="1000" u="none" strike="noStrike" dirty="0">
                          <a:effectLst/>
                        </a:rPr>
                        <a:t> to search for best score and </a:t>
                      </a:r>
                      <a:r>
                        <a:rPr lang="en-GB" sz="1000" u="none" strike="noStrike" dirty="0" err="1">
                          <a:effectLst/>
                        </a:rPr>
                        <a:t>parameters.riterion</a:t>
                      </a:r>
                      <a:r>
                        <a:rPr lang="en-GB" sz="1000" u="none" strike="noStrike" dirty="0">
                          <a:effectLst/>
                        </a:rPr>
                        <a:t>: {</a:t>
                      </a:r>
                      <a:r>
                        <a:rPr lang="en-GB" sz="1000" u="none" strike="noStrike" dirty="0" err="1">
                          <a:effectLst/>
                        </a:rPr>
                        <a:t>gini</a:t>
                      </a:r>
                      <a:r>
                        <a:rPr lang="en-GB" sz="1000" u="none" strike="noStrike" dirty="0">
                          <a:effectLst/>
                        </a:rPr>
                        <a:t>, entropy}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000" u="none" strike="noStrike" dirty="0" err="1">
                          <a:effectLst/>
                        </a:rPr>
                        <a:t>Max_depth</a:t>
                      </a:r>
                      <a:r>
                        <a:rPr lang="en-GB" sz="1000" u="none" strike="noStrike" dirty="0">
                          <a:effectLst/>
                        </a:rPr>
                        <a:t>: {2 to 10}</a:t>
                      </a:r>
                      <a:endParaRPr lang="en-SG" sz="1000" u="none" strike="noStrike" dirty="0">
                        <a:effectLst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Min_samples_split</a:t>
                      </a:r>
                      <a:r>
                        <a:rPr lang="en-SG" sz="1000" u="none" strike="noStrike" dirty="0">
                          <a:effectLst/>
                        </a:rPr>
                        <a:t>: {2 to 100}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1735493460"/>
                  </a:ext>
                </a:extLst>
              </a:tr>
              <a:tr h="6400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Random Forest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Manual Lexical,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  <a:r>
                        <a:rPr lang="en-SG" sz="1000" u="none" strike="noStrike" dirty="0">
                          <a:effectLst/>
                        </a:rPr>
                        <a:t>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1000" u="none" strike="noStrike" dirty="0" err="1">
                          <a:effectLst/>
                        </a:rPr>
                        <a:t>N_trees</a:t>
                      </a:r>
                      <a:r>
                        <a:rPr lang="pt-BR" sz="1000" u="none" strike="noStrike" dirty="0">
                          <a:effectLst/>
                        </a:rPr>
                        <a:t>: {3, 5, 10, 25, 50}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GB" sz="1000" u="none" strike="noStrike" dirty="0" err="1">
                          <a:effectLst/>
                        </a:rPr>
                        <a:t>Tree_depth</a:t>
                      </a:r>
                      <a:r>
                        <a:rPr lang="en-GB" sz="1000" u="none" strike="noStrike" dirty="0">
                          <a:effectLst/>
                        </a:rPr>
                        <a:t>: {4, 10, 20, 50}</a:t>
                      </a:r>
                      <a:endParaRPr lang="en-GB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4292028988"/>
                  </a:ext>
                </a:extLst>
              </a:tr>
              <a:tr h="5704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>
                          <a:effectLst/>
                        </a:rPr>
                        <a:t>AdaBoost</a:t>
                      </a:r>
                      <a:endParaRPr lang="en-SG" sz="1000" b="1" i="0" u="none" strike="noStrike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Manual Lexical,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  <a:r>
                        <a:rPr lang="en-SG" sz="1000" u="none" strike="noStrike" dirty="0">
                          <a:effectLst/>
                        </a:rPr>
                        <a:t>, </a:t>
                      </a: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1000" u="none" strike="noStrike" dirty="0" err="1">
                          <a:effectLst/>
                        </a:rPr>
                        <a:t>N_trees</a:t>
                      </a:r>
                      <a:r>
                        <a:rPr lang="pt-BR" sz="1000" u="none" strike="noStrike" dirty="0">
                          <a:effectLst/>
                        </a:rPr>
                        <a:t>: {25, 50, 100}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Tree_depth</a:t>
                      </a:r>
                      <a:r>
                        <a:rPr lang="en-SG" sz="1000" u="none" strike="noStrike" dirty="0">
                          <a:effectLst/>
                        </a:rPr>
                        <a:t>: {1,2,4,10}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4282822225"/>
                  </a:ext>
                </a:extLst>
              </a:tr>
              <a:tr h="3012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000" u="none" strike="noStrike" dirty="0">
                          <a:effectLst/>
                        </a:rPr>
                        <a:t>Naïve Bayes</a:t>
                      </a:r>
                      <a:endParaRPr lang="en-SG" sz="1000" b="1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CountVectorizer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 err="1">
                          <a:effectLst/>
                        </a:rPr>
                        <a:t>TFIDFVectorizer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SG" sz="1000" u="none" strike="noStrike" dirty="0">
                          <a:effectLst/>
                        </a:rPr>
                        <a:t>alpha=1.0</a:t>
                      </a:r>
                      <a:endParaRPr lang="en-SG" sz="1000" b="0" i="0" u="none" strike="noStrike" dirty="0">
                        <a:solidFill>
                          <a:srgbClr val="00525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5" marR="4765" marT="4765" marB="0" anchor="ctr"/>
                </a:tc>
                <a:extLst>
                  <a:ext uri="{0D108BD9-81ED-4DB2-BD59-A6C34878D82A}">
                    <a16:rowId xmlns:a16="http://schemas.microsoft.com/office/drawing/2014/main" val="5887056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178DC0-736F-491A-BF13-D4E2DC87D490}"/>
              </a:ext>
            </a:extLst>
          </p:cNvPr>
          <p:cNvSpPr txBox="1"/>
          <p:nvPr/>
        </p:nvSpPr>
        <p:spPr>
          <a:xfrm>
            <a:off x="5847189" y="1574634"/>
            <a:ext cx="2985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Ubuntu" panose="020B0604020202020204" charset="0"/>
              </a:rPr>
              <a:t>Datasets are split into 2 subsets, 70% for training and 30%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Ubuntu" panose="020B0604020202020204" charset="0"/>
              </a:rPr>
              <a:t>Machine learning algorithm and hyperparameters used in the training are shown in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Ubuntu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Most of the models performed around 70%-92% for training accuracy, 70%-86% for testing accuracy, and 80%-93% of AUC score.</a:t>
            </a:r>
            <a:endParaRPr lang="en-SG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4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FB108C-DAAF-473C-9546-60410BCC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80" y="193351"/>
            <a:ext cx="8520600" cy="572700"/>
          </a:xfrm>
        </p:spPr>
        <p:txBody>
          <a:bodyPr/>
          <a:lstStyle/>
          <a:p>
            <a:r>
              <a:rPr lang="en" sz="2800" dirty="0"/>
              <a:t>Supervised Machine Learning (Evaluation)</a:t>
            </a:r>
            <a:endParaRPr lang="en-SG" dirty="0"/>
          </a:p>
        </p:txBody>
      </p:sp>
      <p:pic>
        <p:nvPicPr>
          <p:cNvPr id="53" name="Picture 52" descr="Chart&#10;&#10;Description automatically generated">
            <a:extLst>
              <a:ext uri="{FF2B5EF4-FFF2-40B4-BE49-F238E27FC236}">
                <a16:creationId xmlns:a16="http://schemas.microsoft.com/office/drawing/2014/main" id="{407AE2C7-07EC-4D4F-836F-06AE273C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9" y="879617"/>
            <a:ext cx="2764837" cy="200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07EBB3EB-20C2-4F34-B155-BA8014962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47" y="877344"/>
            <a:ext cx="2764837" cy="200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2A32AB-0FF1-4ED8-9D74-7EC16D601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3" y="2919976"/>
            <a:ext cx="2983055" cy="215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 descr="Diagram&#10;&#10;Description automatically generated with low confidence">
            <a:extLst>
              <a:ext uri="{FF2B5EF4-FFF2-40B4-BE49-F238E27FC236}">
                <a16:creationId xmlns:a16="http://schemas.microsoft.com/office/drawing/2014/main" id="{D641EAC0-41E8-4E72-A2E6-F4DBD85E4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03" y="2919981"/>
            <a:ext cx="2983056" cy="214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 descr="Chart, line chart&#10;&#10;Description automatically generated">
            <a:extLst>
              <a:ext uri="{FF2B5EF4-FFF2-40B4-BE49-F238E27FC236}">
                <a16:creationId xmlns:a16="http://schemas.microsoft.com/office/drawing/2014/main" id="{D1F9C02B-0150-4992-A212-F7851E976D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82" y="971810"/>
            <a:ext cx="2670493" cy="190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771CBE-339A-42EB-B94C-57231AE5D5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64" y="2937760"/>
            <a:ext cx="2983056" cy="2150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4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0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Comparison and Selection</a:t>
            </a:r>
            <a:br>
              <a:rPr lang="en" dirty="0"/>
            </a:br>
            <a:r>
              <a:rPr lang="en" dirty="0"/>
              <a:t>Testing Accuracy, F1-Score and AUC Score</a:t>
            </a: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284BBBC-AE95-4E58-A96F-56D18753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4" y="3048358"/>
            <a:ext cx="5683250" cy="142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ar chart&#10;&#10;Description automatically generated with low confidence">
            <a:extLst>
              <a:ext uri="{FF2B5EF4-FFF2-40B4-BE49-F238E27FC236}">
                <a16:creationId xmlns:a16="http://schemas.microsoft.com/office/drawing/2014/main" id="{BBB78F1A-4669-4D37-9445-F3AB888C8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2999"/>
            <a:ext cx="2941955" cy="183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67556-8934-4A37-9C04-FC6A3AE7B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65" y="1132529"/>
            <a:ext cx="5731510" cy="178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9D1CB-3F17-4148-9A1E-6D514F14AD7F}"/>
              </a:ext>
            </a:extLst>
          </p:cNvPr>
          <p:cNvSpPr txBox="1"/>
          <p:nvPr/>
        </p:nvSpPr>
        <p:spPr>
          <a:xfrm>
            <a:off x="1143015" y="4600332"/>
            <a:ext cx="6857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 with at least 85% of testing accuracy, 85% of F1-Score, and 92% of AUC-score, are selected </a:t>
            </a:r>
            <a:r>
              <a:rPr lang="en-SG" sz="1050" b="1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for final deployment. </a:t>
            </a:r>
          </a:p>
          <a:p>
            <a:pPr algn="ctr"/>
            <a:r>
              <a:rPr lang="en-SG" sz="1050" b="1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All the five selected model are combined using ensembled with weighted voting to get the </a:t>
            </a:r>
            <a:r>
              <a:rPr lang="en-SG" sz="105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final prediction</a:t>
            </a:r>
            <a:endParaRPr lang="en-SG" sz="900" b="1" dirty="0"/>
          </a:p>
        </p:txBody>
      </p:sp>
    </p:spTree>
    <p:extLst>
      <p:ext uri="{BB962C8B-B14F-4D97-AF65-F5344CB8AC3E}">
        <p14:creationId xmlns:p14="http://schemas.microsoft.com/office/powerpoint/2010/main" val="20340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4"/>
          <p:cNvSpPr/>
          <p:nvPr/>
        </p:nvSpPr>
        <p:spPr>
          <a:xfrm rot="5675174">
            <a:off x="3786241" y="873656"/>
            <a:ext cx="1571424" cy="171410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4"/>
          <p:cNvSpPr txBox="1">
            <a:spLocks noGrp="1"/>
          </p:cNvSpPr>
          <p:nvPr>
            <p:ph type="title"/>
          </p:nvPr>
        </p:nvSpPr>
        <p:spPr>
          <a:xfrm>
            <a:off x="2139219" y="2582433"/>
            <a:ext cx="4865468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MALICIOUS URL MODULE</a:t>
            </a:r>
            <a:endParaRPr dirty="0"/>
          </a:p>
        </p:txBody>
      </p:sp>
      <p:sp>
        <p:nvSpPr>
          <p:cNvPr id="1478" name="Google Shape;1478;p44"/>
          <p:cNvSpPr txBox="1">
            <a:spLocks noGrp="1"/>
          </p:cNvSpPr>
          <p:nvPr>
            <p:ph type="title" idx="2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Workflow</a:t>
            </a:r>
            <a:endParaRPr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4D5685A-3934-4774-A764-D30F4E2E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" y="574390"/>
            <a:ext cx="5480566" cy="4099192"/>
          </a:xfrm>
          <a:prstGeom prst="rect">
            <a:avLst/>
          </a:prstGeom>
        </p:spPr>
      </p:pic>
      <p:sp>
        <p:nvSpPr>
          <p:cNvPr id="18" name="Google Shape;1511;p46">
            <a:extLst>
              <a:ext uri="{FF2B5EF4-FFF2-40B4-BE49-F238E27FC236}">
                <a16:creationId xmlns:a16="http://schemas.microsoft.com/office/drawing/2014/main" id="{2F382F65-01CF-4ED4-8766-4B70DC95D72E}"/>
              </a:ext>
            </a:extLst>
          </p:cNvPr>
          <p:cNvSpPr txBox="1">
            <a:spLocks/>
          </p:cNvSpPr>
          <p:nvPr/>
        </p:nvSpPr>
        <p:spPr>
          <a:xfrm>
            <a:off x="5757741" y="572700"/>
            <a:ext cx="2889981" cy="2051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Start with doing data pre-processing on labelled datasets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Extract lexical features from the URL string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Split 70% train and 30% test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Employ multiple traditional Machine Learning models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Conduct evaluations to select the best preforming models for our Malicious URL classification task in deployment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83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1"/>
          <p:cNvSpPr/>
          <p:nvPr/>
        </p:nvSpPr>
        <p:spPr>
          <a:xfrm rot="-4767269">
            <a:off x="328639" y="563736"/>
            <a:ext cx="1052198" cy="1147719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1"/>
          <p:cNvSpPr/>
          <p:nvPr/>
        </p:nvSpPr>
        <p:spPr>
          <a:xfrm rot="-4767269">
            <a:off x="4827065" y="729233"/>
            <a:ext cx="1052198" cy="1147719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19707" y="189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107426" y="439092"/>
            <a:ext cx="1415100" cy="12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1" name="Google Shape;1451;p41"/>
          <p:cNvSpPr txBox="1">
            <a:spLocks noGrp="1"/>
          </p:cNvSpPr>
          <p:nvPr>
            <p:ph type="title" idx="2"/>
          </p:nvPr>
        </p:nvSpPr>
        <p:spPr>
          <a:xfrm>
            <a:off x="4642501" y="604589"/>
            <a:ext cx="1415100" cy="12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52" name="Google Shape;1452;p41"/>
          <p:cNvSpPr txBox="1">
            <a:spLocks noGrp="1"/>
          </p:cNvSpPr>
          <p:nvPr>
            <p:ph type="subTitle" idx="1"/>
          </p:nvPr>
        </p:nvSpPr>
        <p:spPr>
          <a:xfrm>
            <a:off x="1232960" y="1383472"/>
            <a:ext cx="3087853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SG" sz="1400" u="sng" dirty="0">
                <a:solidFill>
                  <a:schemeClr val="accent3"/>
                </a:solidFill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https://www.kaggle.com/antonyj453/urldataset/</a:t>
            </a:r>
          </a:p>
        </p:txBody>
      </p:sp>
      <p:sp>
        <p:nvSpPr>
          <p:cNvPr id="1453" name="Google Shape;1453;p41"/>
          <p:cNvSpPr txBox="1">
            <a:spLocks noGrp="1"/>
          </p:cNvSpPr>
          <p:nvPr>
            <p:ph type="subTitle" idx="4"/>
          </p:nvPr>
        </p:nvSpPr>
        <p:spPr>
          <a:xfrm>
            <a:off x="5808723" y="1560739"/>
            <a:ext cx="3087853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SG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  <a:hlinkClick r:id="rId3"/>
              </a:rPr>
              <a:t>https://www.kaggle.com/sid321axn/malicious-urls-dataset/</a:t>
            </a:r>
            <a:endParaRPr lang="en-SG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55" name="Google Shape;1455;p41"/>
          <p:cNvSpPr txBox="1">
            <a:spLocks noGrp="1"/>
          </p:cNvSpPr>
          <p:nvPr>
            <p:ph type="title" idx="6"/>
          </p:nvPr>
        </p:nvSpPr>
        <p:spPr>
          <a:xfrm>
            <a:off x="36926" y="1711142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Kaggle:</a:t>
            </a:r>
            <a:endParaRPr dirty="0"/>
          </a:p>
        </p:txBody>
      </p:sp>
      <p:sp>
        <p:nvSpPr>
          <p:cNvPr id="1456" name="Google Shape;1456;p41"/>
          <p:cNvSpPr txBox="1">
            <a:spLocks noGrp="1"/>
          </p:cNvSpPr>
          <p:nvPr>
            <p:ph type="title" idx="7"/>
          </p:nvPr>
        </p:nvSpPr>
        <p:spPr>
          <a:xfrm>
            <a:off x="4572001" y="1876639"/>
            <a:ext cx="15561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Kaggle: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35E8D1-5583-47AC-AE3E-E6CF159A9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7" y="2449372"/>
            <a:ext cx="5779988" cy="256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8098047-7CF6-4422-B9B9-94EDF2433F2E}"/>
              </a:ext>
            </a:extLst>
          </p:cNvPr>
          <p:cNvSpPr/>
          <p:nvPr/>
        </p:nvSpPr>
        <p:spPr>
          <a:xfrm>
            <a:off x="706163" y="1174661"/>
            <a:ext cx="7731674" cy="1420238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0" i="0" u="none" strike="noStrike" baseline="0" dirty="0">
                <a:solidFill>
                  <a:srgbClr val="002060"/>
                </a:solidFill>
              </a:rPr>
              <a:t>Building an application that can help to protect vulnerable elderly from being </a:t>
            </a:r>
            <a:r>
              <a:rPr lang="en-US" sz="1800" dirty="0">
                <a:solidFill>
                  <a:srgbClr val="002060"/>
                </a:solidFill>
              </a:rPr>
              <a:t>scammed or cheated. </a:t>
            </a:r>
            <a:endParaRPr lang="en-US" sz="18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141" name="Google Shape;1606;p53">
            <a:extLst>
              <a:ext uri="{FF2B5EF4-FFF2-40B4-BE49-F238E27FC236}">
                <a16:creationId xmlns:a16="http://schemas.microsoft.com/office/drawing/2014/main" id="{15EB6467-7D36-4C98-9401-28249A6E7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14" y="138752"/>
            <a:ext cx="2901900" cy="87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6124B5CD-7F3A-4E4D-870C-215E53864778}"/>
              </a:ext>
            </a:extLst>
          </p:cNvPr>
          <p:cNvSpPr/>
          <p:nvPr/>
        </p:nvSpPr>
        <p:spPr>
          <a:xfrm>
            <a:off x="706163" y="3121136"/>
            <a:ext cx="7731674" cy="1420238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</a:rPr>
              <a:t>Our application detects text messages that may be fraudulent in nature, for examples </a:t>
            </a:r>
            <a:r>
              <a:rPr lang="en-US" sz="1800" b="0" i="0" u="none" strike="noStrike" baseline="0" dirty="0">
                <a:solidFill>
                  <a:srgbClr val="002060"/>
                </a:solidFill>
              </a:rPr>
              <a:t>spam messages, fraudulent messages that contains malicious or phishing URLs.</a:t>
            </a:r>
          </a:p>
        </p:txBody>
      </p:sp>
    </p:spTree>
    <p:extLst>
      <p:ext uri="{BB962C8B-B14F-4D97-AF65-F5344CB8AC3E}">
        <p14:creationId xmlns:p14="http://schemas.microsoft.com/office/powerpoint/2010/main" val="98614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5"/>
          <p:cNvSpPr txBox="1">
            <a:spLocks noGrp="1"/>
          </p:cNvSpPr>
          <p:nvPr>
            <p:ph type="title" idx="6"/>
          </p:nvPr>
        </p:nvSpPr>
        <p:spPr>
          <a:xfrm>
            <a:off x="47306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EXTRACTION</a:t>
            </a:r>
            <a:endParaRPr dirty="0"/>
          </a:p>
        </p:txBody>
      </p:sp>
      <p:sp>
        <p:nvSpPr>
          <p:cNvPr id="1489" name="Google Shape;1489;p45"/>
          <p:cNvSpPr txBox="1">
            <a:spLocks noGrp="1"/>
          </p:cNvSpPr>
          <p:nvPr>
            <p:ph type="subTitle" idx="1"/>
          </p:nvPr>
        </p:nvSpPr>
        <p:spPr>
          <a:xfrm>
            <a:off x="5892014" y="993904"/>
            <a:ext cx="3327159" cy="994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In order to build a light-weight classification system that can produce fast prediction results, only lexical features from the URL are extracted as feature maps to train our models</a:t>
            </a:r>
          </a:p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Total of 23 different  lexical features will be used</a:t>
            </a:r>
          </a:p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During model tuning and validation, it was discovered that the binary features did not have any significant impact on any of the model performance, hence will be discarded</a:t>
            </a:r>
          </a:p>
        </p:txBody>
      </p:sp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176F2D-3D52-4B12-98BF-551DE71A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9" y="667426"/>
            <a:ext cx="5549900" cy="994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E4A02-4C8F-4ADD-A80E-8E28BE9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" y="1867703"/>
            <a:ext cx="5759746" cy="299100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60814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7"/>
          <p:cNvSpPr txBox="1">
            <a:spLocks noGrp="1"/>
          </p:cNvSpPr>
          <p:nvPr>
            <p:ph type="title" idx="4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 AND EVALUATION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EB7B1-7E8E-4EBD-A8F2-79786123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3" y="603328"/>
            <a:ext cx="4959605" cy="184794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9" name="Google Shape;1489;p45">
            <a:extLst>
              <a:ext uri="{FF2B5EF4-FFF2-40B4-BE49-F238E27FC236}">
                <a16:creationId xmlns:a16="http://schemas.microsoft.com/office/drawing/2014/main" id="{ADA5FB2E-65D9-4018-B78B-889D937E93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0897" y="839090"/>
            <a:ext cx="2977039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5 different Machine Learning models were used in this training phrase</a:t>
            </a:r>
          </a:p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E937ABAA-2A6D-4C9B-A1BB-5AD0C57B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63" y="2541921"/>
            <a:ext cx="1813649" cy="1218564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FC1D9BEB-0AF1-4B14-98C8-71C2896B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859" y="2571750"/>
            <a:ext cx="1739461" cy="1218563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E28326FF-8905-4E7D-830C-C1B6F4B8F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786" y="2571953"/>
            <a:ext cx="1833418" cy="1218360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66221D7D-4995-454D-AF1D-3CFE33385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218" y="3882735"/>
            <a:ext cx="1739461" cy="1211619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320934B0-27E3-4AE2-BBC9-C6686A6A5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982" y="3904040"/>
            <a:ext cx="1770645" cy="12043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1DA66B-B0CD-4977-92A9-3DBC5762A02F}"/>
              </a:ext>
            </a:extLst>
          </p:cNvPr>
          <p:cNvGrpSpPr/>
          <p:nvPr/>
        </p:nvGrpSpPr>
        <p:grpSpPr>
          <a:xfrm>
            <a:off x="107797" y="2641210"/>
            <a:ext cx="627385" cy="703915"/>
            <a:chOff x="-57692" y="2623272"/>
            <a:chExt cx="741572" cy="780755"/>
          </a:xfrm>
        </p:grpSpPr>
        <p:grpSp>
          <p:nvGrpSpPr>
            <p:cNvPr id="35" name="Google Shape;1484;p45">
              <a:extLst>
                <a:ext uri="{FF2B5EF4-FFF2-40B4-BE49-F238E27FC236}">
                  <a16:creationId xmlns:a16="http://schemas.microsoft.com/office/drawing/2014/main" id="{DE52CD33-4084-465A-A3B5-16781A7FDEA6}"/>
                </a:ext>
              </a:extLst>
            </p:cNvPr>
            <p:cNvGrpSpPr/>
            <p:nvPr/>
          </p:nvGrpSpPr>
          <p:grpSpPr>
            <a:xfrm>
              <a:off x="-57692" y="2623272"/>
              <a:ext cx="741572" cy="780755"/>
              <a:chOff x="1753053" y="1679018"/>
              <a:chExt cx="941139" cy="1087464"/>
            </a:xfrm>
          </p:grpSpPr>
          <p:sp>
            <p:nvSpPr>
              <p:cNvPr id="36" name="Google Shape;1485;p45">
                <a:extLst>
                  <a:ext uri="{FF2B5EF4-FFF2-40B4-BE49-F238E27FC236}">
                    <a16:creationId xmlns:a16="http://schemas.microsoft.com/office/drawing/2014/main" id="{97E530CC-F8D9-4E83-9F8D-88518134211A}"/>
                  </a:ext>
                </a:extLst>
              </p:cNvPr>
              <p:cNvSpPr/>
              <p:nvPr/>
            </p:nvSpPr>
            <p:spPr>
              <a:xfrm rot="-4767587">
                <a:off x="1863968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86;p45">
                <a:extLst>
                  <a:ext uri="{FF2B5EF4-FFF2-40B4-BE49-F238E27FC236}">
                    <a16:creationId xmlns:a16="http://schemas.microsoft.com/office/drawing/2014/main" id="{F079CE97-3DCC-415F-A6CE-7D86BD139D50}"/>
                  </a:ext>
                </a:extLst>
              </p:cNvPr>
              <p:cNvSpPr/>
              <p:nvPr/>
            </p:nvSpPr>
            <p:spPr>
              <a:xfrm rot="-1357769">
                <a:off x="1871463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7;p45">
                <a:extLst>
                  <a:ext uri="{FF2B5EF4-FFF2-40B4-BE49-F238E27FC236}">
                    <a16:creationId xmlns:a16="http://schemas.microsoft.com/office/drawing/2014/main" id="{E457F306-30F0-424B-80FB-FACE2CB07DA1}"/>
                  </a:ext>
                </a:extLst>
              </p:cNvPr>
              <p:cNvSpPr/>
              <p:nvPr/>
            </p:nvSpPr>
            <p:spPr>
              <a:xfrm rot="1357769" flipH="1">
                <a:off x="2285888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1503;p45">
              <a:extLst>
                <a:ext uri="{FF2B5EF4-FFF2-40B4-BE49-F238E27FC236}">
                  <a16:creationId xmlns:a16="http://schemas.microsoft.com/office/drawing/2014/main" id="{9E49C1B7-59C0-4AE7-8D02-A6D89E5D3FDF}"/>
                </a:ext>
              </a:extLst>
            </p:cNvPr>
            <p:cNvSpPr txBox="1"/>
            <p:nvPr/>
          </p:nvSpPr>
          <p:spPr>
            <a:xfrm>
              <a:off x="-30815" y="2733024"/>
              <a:ext cx="631149" cy="44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4D3426-13BC-4908-912A-AE82AF0100D9}"/>
              </a:ext>
            </a:extLst>
          </p:cNvPr>
          <p:cNvGrpSpPr/>
          <p:nvPr/>
        </p:nvGrpSpPr>
        <p:grpSpPr>
          <a:xfrm>
            <a:off x="2853421" y="2598646"/>
            <a:ext cx="623410" cy="653143"/>
            <a:chOff x="2639908" y="2637811"/>
            <a:chExt cx="941139" cy="1086439"/>
          </a:xfrm>
        </p:grpSpPr>
        <p:grpSp>
          <p:nvGrpSpPr>
            <p:cNvPr id="40" name="Google Shape;1495;p45">
              <a:extLst>
                <a:ext uri="{FF2B5EF4-FFF2-40B4-BE49-F238E27FC236}">
                  <a16:creationId xmlns:a16="http://schemas.microsoft.com/office/drawing/2014/main" id="{A123518C-D985-4711-87D2-BD10F8FBAAD1}"/>
                </a:ext>
              </a:extLst>
            </p:cNvPr>
            <p:cNvGrpSpPr/>
            <p:nvPr/>
          </p:nvGrpSpPr>
          <p:grpSpPr>
            <a:xfrm>
              <a:off x="2639908" y="2637811"/>
              <a:ext cx="941139" cy="1086439"/>
              <a:chOff x="4101428" y="1679018"/>
              <a:chExt cx="941139" cy="1086439"/>
            </a:xfrm>
          </p:grpSpPr>
          <p:sp>
            <p:nvSpPr>
              <p:cNvPr id="41" name="Google Shape;1496;p45">
                <a:extLst>
                  <a:ext uri="{FF2B5EF4-FFF2-40B4-BE49-F238E27FC236}">
                    <a16:creationId xmlns:a16="http://schemas.microsoft.com/office/drawing/2014/main" id="{7C6A197C-40F2-480A-8DDB-D6DDB7E2D07D}"/>
                  </a:ext>
                </a:extLst>
              </p:cNvPr>
              <p:cNvSpPr/>
              <p:nvPr/>
            </p:nvSpPr>
            <p:spPr>
              <a:xfrm rot="-4767587">
                <a:off x="4212343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97;p45">
                <a:extLst>
                  <a:ext uri="{FF2B5EF4-FFF2-40B4-BE49-F238E27FC236}">
                    <a16:creationId xmlns:a16="http://schemas.microsoft.com/office/drawing/2014/main" id="{A8687DBF-4ACA-4362-BA55-CE7A4A2957A2}"/>
                  </a:ext>
                </a:extLst>
              </p:cNvPr>
              <p:cNvSpPr/>
              <p:nvPr/>
            </p:nvSpPr>
            <p:spPr>
              <a:xfrm rot="-1357769">
                <a:off x="42089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98;p45">
                <a:extLst>
                  <a:ext uri="{FF2B5EF4-FFF2-40B4-BE49-F238E27FC236}">
                    <a16:creationId xmlns:a16="http://schemas.microsoft.com/office/drawing/2014/main" id="{1EB453DB-66AC-4745-8FF3-8EAAEF55A49B}"/>
                  </a:ext>
                </a:extLst>
              </p:cNvPr>
              <p:cNvSpPr/>
              <p:nvPr/>
            </p:nvSpPr>
            <p:spPr>
              <a:xfrm rot="1357769" flipH="1">
                <a:off x="46342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504;p45">
              <a:extLst>
                <a:ext uri="{FF2B5EF4-FFF2-40B4-BE49-F238E27FC236}">
                  <a16:creationId xmlns:a16="http://schemas.microsoft.com/office/drawing/2014/main" id="{CDD49AE3-DC3B-4CD9-AB48-B807A0A4D20D}"/>
                </a:ext>
              </a:extLst>
            </p:cNvPr>
            <p:cNvSpPr txBox="1"/>
            <p:nvPr/>
          </p:nvSpPr>
          <p:spPr>
            <a:xfrm>
              <a:off x="2716080" y="2784505"/>
              <a:ext cx="801000" cy="6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F3B4CF-80D7-457B-966D-032072BC7D1C}"/>
              </a:ext>
            </a:extLst>
          </p:cNvPr>
          <p:cNvGrpSpPr/>
          <p:nvPr/>
        </p:nvGrpSpPr>
        <p:grpSpPr>
          <a:xfrm>
            <a:off x="5312243" y="2571750"/>
            <a:ext cx="627385" cy="703915"/>
            <a:chOff x="-57692" y="2623272"/>
            <a:chExt cx="741572" cy="780755"/>
          </a:xfrm>
        </p:grpSpPr>
        <p:grpSp>
          <p:nvGrpSpPr>
            <p:cNvPr id="48" name="Google Shape;1484;p45">
              <a:extLst>
                <a:ext uri="{FF2B5EF4-FFF2-40B4-BE49-F238E27FC236}">
                  <a16:creationId xmlns:a16="http://schemas.microsoft.com/office/drawing/2014/main" id="{5ED39C95-7A7C-4143-97C5-196AEA59FA3C}"/>
                </a:ext>
              </a:extLst>
            </p:cNvPr>
            <p:cNvGrpSpPr/>
            <p:nvPr/>
          </p:nvGrpSpPr>
          <p:grpSpPr>
            <a:xfrm>
              <a:off x="-57692" y="2623272"/>
              <a:ext cx="741572" cy="780755"/>
              <a:chOff x="1753053" y="1679018"/>
              <a:chExt cx="941139" cy="1087464"/>
            </a:xfrm>
          </p:grpSpPr>
          <p:sp>
            <p:nvSpPr>
              <p:cNvPr id="50" name="Google Shape;1485;p45">
                <a:extLst>
                  <a:ext uri="{FF2B5EF4-FFF2-40B4-BE49-F238E27FC236}">
                    <a16:creationId xmlns:a16="http://schemas.microsoft.com/office/drawing/2014/main" id="{97A7EBD2-79BA-4EAE-A84C-9C9CA1A78883}"/>
                  </a:ext>
                </a:extLst>
              </p:cNvPr>
              <p:cNvSpPr/>
              <p:nvPr/>
            </p:nvSpPr>
            <p:spPr>
              <a:xfrm rot="-4767587">
                <a:off x="1863968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6;p45">
                <a:extLst>
                  <a:ext uri="{FF2B5EF4-FFF2-40B4-BE49-F238E27FC236}">
                    <a16:creationId xmlns:a16="http://schemas.microsoft.com/office/drawing/2014/main" id="{34BBA75F-7191-4B79-83F7-0B3DC5F9454C}"/>
                  </a:ext>
                </a:extLst>
              </p:cNvPr>
              <p:cNvSpPr/>
              <p:nvPr/>
            </p:nvSpPr>
            <p:spPr>
              <a:xfrm rot="-1357769">
                <a:off x="1871463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7;p45">
                <a:extLst>
                  <a:ext uri="{FF2B5EF4-FFF2-40B4-BE49-F238E27FC236}">
                    <a16:creationId xmlns:a16="http://schemas.microsoft.com/office/drawing/2014/main" id="{2E6E7B6B-0657-4DA8-817E-67AB65CF0741}"/>
                  </a:ext>
                </a:extLst>
              </p:cNvPr>
              <p:cNvSpPr/>
              <p:nvPr/>
            </p:nvSpPr>
            <p:spPr>
              <a:xfrm rot="1357769" flipH="1">
                <a:off x="2285888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1503;p45">
              <a:extLst>
                <a:ext uri="{FF2B5EF4-FFF2-40B4-BE49-F238E27FC236}">
                  <a16:creationId xmlns:a16="http://schemas.microsoft.com/office/drawing/2014/main" id="{BF02B376-01EB-4AD5-BC9C-E30EA0EE66BA}"/>
                </a:ext>
              </a:extLst>
            </p:cNvPr>
            <p:cNvSpPr txBox="1"/>
            <p:nvPr/>
          </p:nvSpPr>
          <p:spPr>
            <a:xfrm>
              <a:off x="-30815" y="2733024"/>
              <a:ext cx="631149" cy="44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66C626-1BF1-418D-AB90-0BC604DB2880}"/>
              </a:ext>
            </a:extLst>
          </p:cNvPr>
          <p:cNvGrpSpPr/>
          <p:nvPr/>
        </p:nvGrpSpPr>
        <p:grpSpPr>
          <a:xfrm>
            <a:off x="1420382" y="3980491"/>
            <a:ext cx="623410" cy="653143"/>
            <a:chOff x="2639908" y="2637811"/>
            <a:chExt cx="941139" cy="1086439"/>
          </a:xfrm>
        </p:grpSpPr>
        <p:grpSp>
          <p:nvGrpSpPr>
            <p:cNvPr id="54" name="Google Shape;1495;p45">
              <a:extLst>
                <a:ext uri="{FF2B5EF4-FFF2-40B4-BE49-F238E27FC236}">
                  <a16:creationId xmlns:a16="http://schemas.microsoft.com/office/drawing/2014/main" id="{23C49248-878A-4C5D-9B99-BDA1EEADC2D6}"/>
                </a:ext>
              </a:extLst>
            </p:cNvPr>
            <p:cNvGrpSpPr/>
            <p:nvPr/>
          </p:nvGrpSpPr>
          <p:grpSpPr>
            <a:xfrm>
              <a:off x="2639908" y="2637811"/>
              <a:ext cx="941139" cy="1086439"/>
              <a:chOff x="4101428" y="1679018"/>
              <a:chExt cx="941139" cy="1086439"/>
            </a:xfrm>
          </p:grpSpPr>
          <p:sp>
            <p:nvSpPr>
              <p:cNvPr id="56" name="Google Shape;1496;p45">
                <a:extLst>
                  <a:ext uri="{FF2B5EF4-FFF2-40B4-BE49-F238E27FC236}">
                    <a16:creationId xmlns:a16="http://schemas.microsoft.com/office/drawing/2014/main" id="{D72BC458-43F8-4DD7-B8E8-D06CF6ABA304}"/>
                  </a:ext>
                </a:extLst>
              </p:cNvPr>
              <p:cNvSpPr/>
              <p:nvPr/>
            </p:nvSpPr>
            <p:spPr>
              <a:xfrm rot="-4767587">
                <a:off x="4212343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97;p45">
                <a:extLst>
                  <a:ext uri="{FF2B5EF4-FFF2-40B4-BE49-F238E27FC236}">
                    <a16:creationId xmlns:a16="http://schemas.microsoft.com/office/drawing/2014/main" id="{9E7A01DB-8004-49AB-B03C-5C8169C4D153}"/>
                  </a:ext>
                </a:extLst>
              </p:cNvPr>
              <p:cNvSpPr/>
              <p:nvPr/>
            </p:nvSpPr>
            <p:spPr>
              <a:xfrm rot="-1357769">
                <a:off x="42089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98;p45">
                <a:extLst>
                  <a:ext uri="{FF2B5EF4-FFF2-40B4-BE49-F238E27FC236}">
                    <a16:creationId xmlns:a16="http://schemas.microsoft.com/office/drawing/2014/main" id="{58BE1023-99D7-4882-B008-05B5BBA0CB62}"/>
                  </a:ext>
                </a:extLst>
              </p:cNvPr>
              <p:cNvSpPr/>
              <p:nvPr/>
            </p:nvSpPr>
            <p:spPr>
              <a:xfrm rot="1357769" flipH="1">
                <a:off x="46342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1504;p45">
              <a:extLst>
                <a:ext uri="{FF2B5EF4-FFF2-40B4-BE49-F238E27FC236}">
                  <a16:creationId xmlns:a16="http://schemas.microsoft.com/office/drawing/2014/main" id="{A039336D-9459-48F8-B0D7-0A8F1B5EAC3F}"/>
                </a:ext>
              </a:extLst>
            </p:cNvPr>
            <p:cNvSpPr txBox="1"/>
            <p:nvPr/>
          </p:nvSpPr>
          <p:spPr>
            <a:xfrm>
              <a:off x="2716080" y="2784505"/>
              <a:ext cx="801000" cy="6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41BE23-5AED-46E4-9344-314793228E86}"/>
              </a:ext>
            </a:extLst>
          </p:cNvPr>
          <p:cNvGrpSpPr/>
          <p:nvPr/>
        </p:nvGrpSpPr>
        <p:grpSpPr>
          <a:xfrm>
            <a:off x="4081884" y="3974541"/>
            <a:ext cx="623410" cy="653143"/>
            <a:chOff x="2639908" y="2637811"/>
            <a:chExt cx="941139" cy="1086439"/>
          </a:xfrm>
        </p:grpSpPr>
        <p:grpSp>
          <p:nvGrpSpPr>
            <p:cNvPr id="60" name="Google Shape;1495;p45">
              <a:extLst>
                <a:ext uri="{FF2B5EF4-FFF2-40B4-BE49-F238E27FC236}">
                  <a16:creationId xmlns:a16="http://schemas.microsoft.com/office/drawing/2014/main" id="{23CA6B6D-DB5C-4CF4-A4EF-89641D5B4E49}"/>
                </a:ext>
              </a:extLst>
            </p:cNvPr>
            <p:cNvGrpSpPr/>
            <p:nvPr/>
          </p:nvGrpSpPr>
          <p:grpSpPr>
            <a:xfrm>
              <a:off x="2639908" y="2637811"/>
              <a:ext cx="941139" cy="1086439"/>
              <a:chOff x="4101428" y="1679018"/>
              <a:chExt cx="941139" cy="1086439"/>
            </a:xfrm>
          </p:grpSpPr>
          <p:sp>
            <p:nvSpPr>
              <p:cNvPr id="62" name="Google Shape;1496;p45">
                <a:extLst>
                  <a:ext uri="{FF2B5EF4-FFF2-40B4-BE49-F238E27FC236}">
                    <a16:creationId xmlns:a16="http://schemas.microsoft.com/office/drawing/2014/main" id="{8F6EAC45-188C-4D9B-AD1A-CD88147CFF85}"/>
                  </a:ext>
                </a:extLst>
              </p:cNvPr>
              <p:cNvSpPr/>
              <p:nvPr/>
            </p:nvSpPr>
            <p:spPr>
              <a:xfrm rot="-4767587">
                <a:off x="4212343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97;p45">
                <a:extLst>
                  <a:ext uri="{FF2B5EF4-FFF2-40B4-BE49-F238E27FC236}">
                    <a16:creationId xmlns:a16="http://schemas.microsoft.com/office/drawing/2014/main" id="{AAC5AAB4-877E-4826-BCFA-F5C4FFF06C15}"/>
                  </a:ext>
                </a:extLst>
              </p:cNvPr>
              <p:cNvSpPr/>
              <p:nvPr/>
            </p:nvSpPr>
            <p:spPr>
              <a:xfrm rot="-1357769">
                <a:off x="42089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98;p45">
                <a:extLst>
                  <a:ext uri="{FF2B5EF4-FFF2-40B4-BE49-F238E27FC236}">
                    <a16:creationId xmlns:a16="http://schemas.microsoft.com/office/drawing/2014/main" id="{2EB94FF1-F1D0-46F5-AF3B-B26EE06E9677}"/>
                  </a:ext>
                </a:extLst>
              </p:cNvPr>
              <p:cNvSpPr/>
              <p:nvPr/>
            </p:nvSpPr>
            <p:spPr>
              <a:xfrm rot="1357769" flipH="1">
                <a:off x="46342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504;p45">
              <a:extLst>
                <a:ext uri="{FF2B5EF4-FFF2-40B4-BE49-F238E27FC236}">
                  <a16:creationId xmlns:a16="http://schemas.microsoft.com/office/drawing/2014/main" id="{852A03EC-4140-49CC-8A61-92B52C33391D}"/>
                </a:ext>
              </a:extLst>
            </p:cNvPr>
            <p:cNvSpPr txBox="1"/>
            <p:nvPr/>
          </p:nvSpPr>
          <p:spPr>
            <a:xfrm>
              <a:off x="2716080" y="2784505"/>
              <a:ext cx="801000" cy="6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05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365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7"/>
          <p:cNvSpPr txBox="1">
            <a:spLocks noGrp="1"/>
          </p:cNvSpPr>
          <p:nvPr>
            <p:ph type="title" idx="4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 AND EVALUATION</a:t>
            </a:r>
            <a:endParaRPr dirty="0"/>
          </a:p>
        </p:txBody>
      </p:sp>
      <p:sp>
        <p:nvSpPr>
          <p:cNvPr id="29" name="Google Shape;1489;p45">
            <a:extLst>
              <a:ext uri="{FF2B5EF4-FFF2-40B4-BE49-F238E27FC236}">
                <a16:creationId xmlns:a16="http://schemas.microsoft.com/office/drawing/2014/main" id="{ADA5FB2E-65D9-4018-B78B-889D937E93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6463" y="823721"/>
            <a:ext cx="2977039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Besides the training and testing accuracy given the class imbalance, F1 score is also important</a:t>
            </a:r>
          </a:p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From these charts, it can be seen that </a:t>
            </a:r>
          </a:p>
          <a:p>
            <a:pPr marL="742950" lvl="1" indent="-285750">
              <a:spcBef>
                <a:spcPts val="1000"/>
              </a:spcBef>
              <a:buSzPts val="1100"/>
              <a:buFontTx/>
              <a:buChar char="-"/>
            </a:pPr>
            <a:r>
              <a:rPr lang="en" sz="15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Random Forest</a:t>
            </a:r>
          </a:p>
          <a:p>
            <a:pPr marL="742950" lvl="1" indent="-285750">
              <a:spcBef>
                <a:spcPts val="1000"/>
              </a:spcBef>
              <a:buSzPts val="1100"/>
              <a:buFontTx/>
              <a:buChar char="-"/>
            </a:pPr>
            <a:r>
              <a:rPr lang="en" sz="15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Decision Trees</a:t>
            </a:r>
          </a:p>
          <a:p>
            <a:pPr marL="742950" lvl="1" indent="-285750">
              <a:spcBef>
                <a:spcPts val="1000"/>
              </a:spcBef>
              <a:buSzPts val="1100"/>
              <a:buFontTx/>
              <a:buChar char="-"/>
            </a:pPr>
            <a:r>
              <a:rPr lang="en" sz="15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KNN</a:t>
            </a:r>
          </a:p>
          <a:p>
            <a:pPr marL="457200" lvl="1" indent="0">
              <a:spcBef>
                <a:spcPts val="1000"/>
              </a:spcBef>
              <a:buSzPts val="1100"/>
            </a:pPr>
            <a:r>
              <a:rPr lang="en-SG" sz="15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g</a:t>
            </a:r>
            <a:r>
              <a:rPr lang="en" sz="15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ave consistent higher performance than the rest of the models</a:t>
            </a:r>
          </a:p>
          <a:p>
            <a:pPr marL="285750" lvl="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B0C3C3DE-968E-46D7-9194-B2EABE74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5" y="2900899"/>
            <a:ext cx="567817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DCC6418-DC4A-406D-97B1-7F28103B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5" y="729372"/>
            <a:ext cx="5661660" cy="2014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908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54"/>
          <p:cNvSpPr txBox="1">
            <a:spLocks noGrp="1"/>
          </p:cNvSpPr>
          <p:nvPr>
            <p:ph type="title" idx="15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endParaRPr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E51FA0D-1F2B-404C-9CB3-5BED07B4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539"/>
            <a:ext cx="6461705" cy="3353841"/>
          </a:xfrm>
          <a:prstGeom prst="rect">
            <a:avLst/>
          </a:prstGeom>
          <a:noFill/>
        </p:spPr>
      </p:pic>
      <p:sp>
        <p:nvSpPr>
          <p:cNvPr id="52" name="Google Shape;1489;p45">
            <a:extLst>
              <a:ext uri="{FF2B5EF4-FFF2-40B4-BE49-F238E27FC236}">
                <a16:creationId xmlns:a16="http://schemas.microsoft.com/office/drawing/2014/main" id="{B1B7F9C0-D039-4D28-8984-F662235D128A}"/>
              </a:ext>
            </a:extLst>
          </p:cNvPr>
          <p:cNvSpPr txBox="1">
            <a:spLocks/>
          </p:cNvSpPr>
          <p:nvPr/>
        </p:nvSpPr>
        <p:spPr>
          <a:xfrm>
            <a:off x="6499055" y="403651"/>
            <a:ext cx="2418100" cy="99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28575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To</a:t>
            </a: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 further simulate a real case, 10 known safe and 10 kn</a:t>
            </a:r>
            <a:r>
              <a:rPr lang="en-SG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ow</a:t>
            </a: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n malicious URL sites are fed into our Malicious URL detection models</a:t>
            </a:r>
          </a:p>
          <a:p>
            <a:pPr marL="28575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However, one main observation that KNN did not peform well at all</a:t>
            </a:r>
          </a:p>
          <a:p>
            <a:pPr marL="28575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Instead AdaBoost proved to</a:t>
            </a:r>
            <a:r>
              <a:rPr lang="en-SG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 t</a:t>
            </a: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he next best which was used to replace KNN</a:t>
            </a:r>
          </a:p>
          <a:p>
            <a:pPr marL="285750" indent="-285750" algn="l">
              <a:spcBef>
                <a:spcPts val="1000"/>
              </a:spcBef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Finally, an ensemble averaging approach using simple average was adopted using Decision Trees, Random Forest and AdaBoost</a:t>
            </a:r>
          </a:p>
        </p:txBody>
      </p:sp>
    </p:spTree>
    <p:extLst>
      <p:ext uri="{BB962C8B-B14F-4D97-AF65-F5344CB8AC3E}">
        <p14:creationId xmlns:p14="http://schemas.microsoft.com/office/powerpoint/2010/main" val="2704475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4"/>
          <p:cNvSpPr/>
          <p:nvPr/>
        </p:nvSpPr>
        <p:spPr>
          <a:xfrm rot="5675174">
            <a:off x="3786241" y="873656"/>
            <a:ext cx="1571424" cy="171410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4"/>
          <p:cNvSpPr txBox="1">
            <a:spLocks noGrp="1"/>
          </p:cNvSpPr>
          <p:nvPr>
            <p:ph type="title"/>
          </p:nvPr>
        </p:nvSpPr>
        <p:spPr>
          <a:xfrm>
            <a:off x="2139219" y="2582433"/>
            <a:ext cx="4865468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478" name="Google Shape;1478;p44"/>
          <p:cNvSpPr txBox="1">
            <a:spLocks noGrp="1"/>
          </p:cNvSpPr>
          <p:nvPr>
            <p:ph type="title" idx="2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03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Improvement</a:t>
            </a:r>
            <a:endParaRPr dirty="0"/>
          </a:p>
        </p:txBody>
      </p:sp>
      <p:sp>
        <p:nvSpPr>
          <p:cNvPr id="1440" name="Google Shape;1440;p40"/>
          <p:cNvSpPr txBox="1">
            <a:spLocks noGrp="1"/>
          </p:cNvSpPr>
          <p:nvPr>
            <p:ph type="body" idx="1"/>
          </p:nvPr>
        </p:nvSpPr>
        <p:spPr>
          <a:xfrm>
            <a:off x="923705" y="1062938"/>
            <a:ext cx="7281600" cy="103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We have proposed a machine learning driven application that provides the capability of predicting the safety of text messages content through an Android application with predictive engine deployment and hosted on Heroku.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 dirty="0"/>
              <a:t>T</a:t>
            </a:r>
            <a:r>
              <a:rPr lang="en-US" sz="1100" b="1" i="1" dirty="0" err="1"/>
              <a:t>hree</a:t>
            </a:r>
            <a:r>
              <a:rPr lang="en-US" sz="1100" b="1" i="1" dirty="0"/>
              <a:t> types of malicious content in text messages are identified and addressed in our system: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8A01AF-A585-4233-99A9-7ABF6246285E}"/>
              </a:ext>
            </a:extLst>
          </p:cNvPr>
          <p:cNvGrpSpPr/>
          <p:nvPr/>
        </p:nvGrpSpPr>
        <p:grpSpPr>
          <a:xfrm>
            <a:off x="2447266" y="2092960"/>
            <a:ext cx="410363" cy="480005"/>
            <a:chOff x="-57692" y="2623272"/>
            <a:chExt cx="741572" cy="780755"/>
          </a:xfrm>
        </p:grpSpPr>
        <p:grpSp>
          <p:nvGrpSpPr>
            <p:cNvPr id="5" name="Google Shape;1484;p45">
              <a:extLst>
                <a:ext uri="{FF2B5EF4-FFF2-40B4-BE49-F238E27FC236}">
                  <a16:creationId xmlns:a16="http://schemas.microsoft.com/office/drawing/2014/main" id="{17681F09-C301-4154-A5FF-31CE68DBFB8A}"/>
                </a:ext>
              </a:extLst>
            </p:cNvPr>
            <p:cNvGrpSpPr/>
            <p:nvPr/>
          </p:nvGrpSpPr>
          <p:grpSpPr>
            <a:xfrm>
              <a:off x="-57692" y="2623272"/>
              <a:ext cx="741572" cy="780755"/>
              <a:chOff x="1753053" y="1679018"/>
              <a:chExt cx="941139" cy="1087464"/>
            </a:xfrm>
          </p:grpSpPr>
          <p:sp>
            <p:nvSpPr>
              <p:cNvPr id="7" name="Google Shape;1485;p45">
                <a:extLst>
                  <a:ext uri="{FF2B5EF4-FFF2-40B4-BE49-F238E27FC236}">
                    <a16:creationId xmlns:a16="http://schemas.microsoft.com/office/drawing/2014/main" id="{9110F13A-F91B-4C17-86EC-FF8399FEDB87}"/>
                  </a:ext>
                </a:extLst>
              </p:cNvPr>
              <p:cNvSpPr/>
              <p:nvPr/>
            </p:nvSpPr>
            <p:spPr>
              <a:xfrm rot="-4767587">
                <a:off x="1863968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86;p45">
                <a:extLst>
                  <a:ext uri="{FF2B5EF4-FFF2-40B4-BE49-F238E27FC236}">
                    <a16:creationId xmlns:a16="http://schemas.microsoft.com/office/drawing/2014/main" id="{7FCA7B10-2F80-4F9C-8717-73009D3D4D8E}"/>
                  </a:ext>
                </a:extLst>
              </p:cNvPr>
              <p:cNvSpPr/>
              <p:nvPr/>
            </p:nvSpPr>
            <p:spPr>
              <a:xfrm rot="-1357769">
                <a:off x="1871463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87;p45">
                <a:extLst>
                  <a:ext uri="{FF2B5EF4-FFF2-40B4-BE49-F238E27FC236}">
                    <a16:creationId xmlns:a16="http://schemas.microsoft.com/office/drawing/2014/main" id="{B120AF3E-3F6A-466F-9087-EC55757A0145}"/>
                  </a:ext>
                </a:extLst>
              </p:cNvPr>
              <p:cNvSpPr/>
              <p:nvPr/>
            </p:nvSpPr>
            <p:spPr>
              <a:xfrm rot="1357769" flipH="1">
                <a:off x="2285888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503;p45">
              <a:extLst>
                <a:ext uri="{FF2B5EF4-FFF2-40B4-BE49-F238E27FC236}">
                  <a16:creationId xmlns:a16="http://schemas.microsoft.com/office/drawing/2014/main" id="{7E9ACAFD-9296-499C-85AB-E58967BFEE93}"/>
                </a:ext>
              </a:extLst>
            </p:cNvPr>
            <p:cNvSpPr txBox="1"/>
            <p:nvPr/>
          </p:nvSpPr>
          <p:spPr>
            <a:xfrm>
              <a:off x="-11658" y="2757451"/>
              <a:ext cx="631148" cy="44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58EFB-9FA0-4424-BF07-D2DE3C650FC9}"/>
              </a:ext>
            </a:extLst>
          </p:cNvPr>
          <p:cNvGrpSpPr/>
          <p:nvPr/>
        </p:nvGrpSpPr>
        <p:grpSpPr>
          <a:xfrm>
            <a:off x="4366461" y="2118360"/>
            <a:ext cx="411077" cy="460450"/>
            <a:chOff x="2639908" y="2637811"/>
            <a:chExt cx="941139" cy="1086439"/>
          </a:xfrm>
        </p:grpSpPr>
        <p:grpSp>
          <p:nvGrpSpPr>
            <p:cNvPr id="23" name="Google Shape;1495;p45">
              <a:extLst>
                <a:ext uri="{FF2B5EF4-FFF2-40B4-BE49-F238E27FC236}">
                  <a16:creationId xmlns:a16="http://schemas.microsoft.com/office/drawing/2014/main" id="{A818845C-6A8C-4A46-BA4E-16F374908F6A}"/>
                </a:ext>
              </a:extLst>
            </p:cNvPr>
            <p:cNvGrpSpPr/>
            <p:nvPr/>
          </p:nvGrpSpPr>
          <p:grpSpPr>
            <a:xfrm>
              <a:off x="2639908" y="2637811"/>
              <a:ext cx="941139" cy="1086439"/>
              <a:chOff x="4101428" y="1679018"/>
              <a:chExt cx="941139" cy="1086439"/>
            </a:xfrm>
          </p:grpSpPr>
          <p:sp>
            <p:nvSpPr>
              <p:cNvPr id="25" name="Google Shape;1496;p45">
                <a:extLst>
                  <a:ext uri="{FF2B5EF4-FFF2-40B4-BE49-F238E27FC236}">
                    <a16:creationId xmlns:a16="http://schemas.microsoft.com/office/drawing/2014/main" id="{4D317163-E5CE-433C-AD4A-E84BF9AF14AA}"/>
                  </a:ext>
                </a:extLst>
              </p:cNvPr>
              <p:cNvSpPr/>
              <p:nvPr/>
            </p:nvSpPr>
            <p:spPr>
              <a:xfrm rot="-4767587">
                <a:off x="4212343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97;p45">
                <a:extLst>
                  <a:ext uri="{FF2B5EF4-FFF2-40B4-BE49-F238E27FC236}">
                    <a16:creationId xmlns:a16="http://schemas.microsoft.com/office/drawing/2014/main" id="{C676CD2D-E71B-441F-B175-CC605D6CA4AE}"/>
                  </a:ext>
                </a:extLst>
              </p:cNvPr>
              <p:cNvSpPr/>
              <p:nvPr/>
            </p:nvSpPr>
            <p:spPr>
              <a:xfrm rot="-1357769">
                <a:off x="42089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98;p45">
                <a:extLst>
                  <a:ext uri="{FF2B5EF4-FFF2-40B4-BE49-F238E27FC236}">
                    <a16:creationId xmlns:a16="http://schemas.microsoft.com/office/drawing/2014/main" id="{208F517A-56B5-49F8-B217-18D746B7203A}"/>
                  </a:ext>
                </a:extLst>
              </p:cNvPr>
              <p:cNvSpPr/>
              <p:nvPr/>
            </p:nvSpPr>
            <p:spPr>
              <a:xfrm rot="1357769" flipH="1">
                <a:off x="4634263" y="2388638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1504;p45">
              <a:extLst>
                <a:ext uri="{FF2B5EF4-FFF2-40B4-BE49-F238E27FC236}">
                  <a16:creationId xmlns:a16="http://schemas.microsoft.com/office/drawing/2014/main" id="{06BC1353-DBAD-4B93-8325-4500BAD3661C}"/>
                </a:ext>
              </a:extLst>
            </p:cNvPr>
            <p:cNvSpPr txBox="1"/>
            <p:nvPr/>
          </p:nvSpPr>
          <p:spPr>
            <a:xfrm>
              <a:off x="2692819" y="2820463"/>
              <a:ext cx="801000" cy="6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5FE159-D8DE-4110-86EE-D026F4D53988}"/>
              </a:ext>
            </a:extLst>
          </p:cNvPr>
          <p:cNvGrpSpPr/>
          <p:nvPr/>
        </p:nvGrpSpPr>
        <p:grpSpPr>
          <a:xfrm>
            <a:off x="6265084" y="2117399"/>
            <a:ext cx="410363" cy="480005"/>
            <a:chOff x="-57692" y="2623272"/>
            <a:chExt cx="741572" cy="780755"/>
          </a:xfrm>
        </p:grpSpPr>
        <p:grpSp>
          <p:nvGrpSpPr>
            <p:cNvPr id="29" name="Google Shape;1484;p45">
              <a:extLst>
                <a:ext uri="{FF2B5EF4-FFF2-40B4-BE49-F238E27FC236}">
                  <a16:creationId xmlns:a16="http://schemas.microsoft.com/office/drawing/2014/main" id="{7AA408B0-AB22-4CB1-8B8E-A944B4B26E1B}"/>
                </a:ext>
              </a:extLst>
            </p:cNvPr>
            <p:cNvGrpSpPr/>
            <p:nvPr/>
          </p:nvGrpSpPr>
          <p:grpSpPr>
            <a:xfrm>
              <a:off x="-57692" y="2623272"/>
              <a:ext cx="741572" cy="780755"/>
              <a:chOff x="1753053" y="1679018"/>
              <a:chExt cx="941139" cy="1087464"/>
            </a:xfrm>
          </p:grpSpPr>
          <p:sp>
            <p:nvSpPr>
              <p:cNvPr id="31" name="Google Shape;1485;p45">
                <a:extLst>
                  <a:ext uri="{FF2B5EF4-FFF2-40B4-BE49-F238E27FC236}">
                    <a16:creationId xmlns:a16="http://schemas.microsoft.com/office/drawing/2014/main" id="{19A99392-80ED-412D-B198-FA0D8E20482E}"/>
                  </a:ext>
                </a:extLst>
              </p:cNvPr>
              <p:cNvSpPr/>
              <p:nvPr/>
            </p:nvSpPr>
            <p:spPr>
              <a:xfrm rot="-4767587">
                <a:off x="1863968" y="1696224"/>
                <a:ext cx="719308" cy="823468"/>
              </a:xfrm>
              <a:custGeom>
                <a:avLst/>
                <a:gdLst/>
                <a:ahLst/>
                <a:cxnLst/>
                <a:rect l="l" t="t" r="r" b="b"/>
                <a:pathLst>
                  <a:path w="56472" h="60892" extrusionOk="0">
                    <a:moveTo>
                      <a:pt x="28679" y="1"/>
                    </a:moveTo>
                    <a:cubicBezTo>
                      <a:pt x="25410" y="1"/>
                      <a:pt x="22080" y="520"/>
                      <a:pt x="19012" y="1864"/>
                    </a:cubicBezTo>
                    <a:cubicBezTo>
                      <a:pt x="17076" y="2603"/>
                      <a:pt x="15175" y="3483"/>
                      <a:pt x="13344" y="4504"/>
                    </a:cubicBezTo>
                    <a:cubicBezTo>
                      <a:pt x="9788" y="6476"/>
                      <a:pt x="6232" y="8870"/>
                      <a:pt x="4120" y="12567"/>
                    </a:cubicBezTo>
                    <a:cubicBezTo>
                      <a:pt x="2782" y="14961"/>
                      <a:pt x="2113" y="17707"/>
                      <a:pt x="1620" y="20453"/>
                    </a:cubicBezTo>
                    <a:cubicBezTo>
                      <a:pt x="1" y="29607"/>
                      <a:pt x="247" y="39676"/>
                      <a:pt x="4824" y="47527"/>
                    </a:cubicBezTo>
                    <a:cubicBezTo>
                      <a:pt x="8873" y="54568"/>
                      <a:pt x="16055" y="59075"/>
                      <a:pt x="23554" y="60448"/>
                    </a:cubicBezTo>
                    <a:cubicBezTo>
                      <a:pt x="25194" y="60743"/>
                      <a:pt x="26863" y="60892"/>
                      <a:pt x="28534" y="60892"/>
                    </a:cubicBezTo>
                    <a:cubicBezTo>
                      <a:pt x="35608" y="60892"/>
                      <a:pt x="42706" y="58233"/>
                      <a:pt x="47776" y="52878"/>
                    </a:cubicBezTo>
                    <a:cubicBezTo>
                      <a:pt x="51226" y="49252"/>
                      <a:pt x="53620" y="44499"/>
                      <a:pt x="55028" y="39500"/>
                    </a:cubicBezTo>
                    <a:cubicBezTo>
                      <a:pt x="56120" y="35803"/>
                      <a:pt x="56472" y="31930"/>
                      <a:pt x="56120" y="28128"/>
                    </a:cubicBezTo>
                    <a:cubicBezTo>
                      <a:pt x="55592" y="23692"/>
                      <a:pt x="53867" y="19502"/>
                      <a:pt x="51895" y="15594"/>
                    </a:cubicBezTo>
                    <a:cubicBezTo>
                      <a:pt x="48621" y="9187"/>
                      <a:pt x="44044" y="2814"/>
                      <a:pt x="37460" y="1124"/>
                    </a:cubicBezTo>
                    <a:cubicBezTo>
                      <a:pt x="34766" y="459"/>
                      <a:pt x="31749" y="1"/>
                      <a:pt x="28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86;p45">
                <a:extLst>
                  <a:ext uri="{FF2B5EF4-FFF2-40B4-BE49-F238E27FC236}">
                    <a16:creationId xmlns:a16="http://schemas.microsoft.com/office/drawing/2014/main" id="{17DB7688-2005-47D0-AA9F-9F9F6141C64A}"/>
                  </a:ext>
                </a:extLst>
              </p:cNvPr>
              <p:cNvSpPr/>
              <p:nvPr/>
            </p:nvSpPr>
            <p:spPr>
              <a:xfrm rot="-1357769">
                <a:off x="1871463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87;p45">
                <a:extLst>
                  <a:ext uri="{FF2B5EF4-FFF2-40B4-BE49-F238E27FC236}">
                    <a16:creationId xmlns:a16="http://schemas.microsoft.com/office/drawing/2014/main" id="{C5D0D09C-83F7-448A-BA9A-5A009D918412}"/>
                  </a:ext>
                </a:extLst>
              </p:cNvPr>
              <p:cNvSpPr/>
              <p:nvPr/>
            </p:nvSpPr>
            <p:spPr>
              <a:xfrm rot="1357769" flipH="1">
                <a:off x="2285888" y="2389663"/>
                <a:ext cx="311626" cy="329554"/>
              </a:xfrm>
              <a:custGeom>
                <a:avLst/>
                <a:gdLst/>
                <a:ahLst/>
                <a:cxnLst/>
                <a:rect l="l" t="t" r="r" b="b"/>
                <a:pathLst>
                  <a:path w="18133" h="24223" extrusionOk="0">
                    <a:moveTo>
                      <a:pt x="494" y="1"/>
                    </a:moveTo>
                    <a:cubicBezTo>
                      <a:pt x="107" y="1198"/>
                      <a:pt x="1" y="2465"/>
                      <a:pt x="142" y="3733"/>
                    </a:cubicBezTo>
                    <a:cubicBezTo>
                      <a:pt x="423" y="7605"/>
                      <a:pt x="1797" y="11302"/>
                      <a:pt x="4085" y="14435"/>
                    </a:cubicBezTo>
                    <a:cubicBezTo>
                      <a:pt x="6303" y="17428"/>
                      <a:pt x="9225" y="19822"/>
                      <a:pt x="12640" y="21406"/>
                    </a:cubicBezTo>
                    <a:cubicBezTo>
                      <a:pt x="14471" y="22286"/>
                      <a:pt x="16478" y="22920"/>
                      <a:pt x="18132" y="24223"/>
                    </a:cubicBezTo>
                    <a:lnTo>
                      <a:pt x="18132" y="24188"/>
                    </a:lnTo>
                    <a:cubicBezTo>
                      <a:pt x="17780" y="21336"/>
                      <a:pt x="17041" y="15879"/>
                      <a:pt x="15351" y="13626"/>
                    </a:cubicBezTo>
                    <a:cubicBezTo>
                      <a:pt x="14541" y="12605"/>
                      <a:pt x="13626" y="11619"/>
                      <a:pt x="12605" y="10739"/>
                    </a:cubicBezTo>
                    <a:cubicBezTo>
                      <a:pt x="8627" y="7112"/>
                      <a:pt x="4015" y="4190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1503;p45">
              <a:extLst>
                <a:ext uri="{FF2B5EF4-FFF2-40B4-BE49-F238E27FC236}">
                  <a16:creationId xmlns:a16="http://schemas.microsoft.com/office/drawing/2014/main" id="{E4DBBF33-20BB-4633-81E0-3D1F04E007D8}"/>
                </a:ext>
              </a:extLst>
            </p:cNvPr>
            <p:cNvSpPr txBox="1"/>
            <p:nvPr/>
          </p:nvSpPr>
          <p:spPr>
            <a:xfrm>
              <a:off x="-11658" y="2757451"/>
              <a:ext cx="631148" cy="448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2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4" name="Google Shape;1492;p45">
            <a:extLst>
              <a:ext uri="{FF2B5EF4-FFF2-40B4-BE49-F238E27FC236}">
                <a16:creationId xmlns:a16="http://schemas.microsoft.com/office/drawing/2014/main" id="{77998AAF-A3C2-4E61-893C-53C2738BBD53}"/>
              </a:ext>
            </a:extLst>
          </p:cNvPr>
          <p:cNvSpPr txBox="1">
            <a:spLocks/>
          </p:cNvSpPr>
          <p:nvPr/>
        </p:nvSpPr>
        <p:spPr>
          <a:xfrm>
            <a:off x="1869319" y="2588920"/>
            <a:ext cx="1556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1400" dirty="0"/>
              <a:t>Spam Text</a:t>
            </a:r>
            <a:endParaRPr lang="en-US" dirty="0"/>
          </a:p>
        </p:txBody>
      </p:sp>
      <p:sp>
        <p:nvSpPr>
          <p:cNvPr id="35" name="Google Shape;1492;p45">
            <a:extLst>
              <a:ext uri="{FF2B5EF4-FFF2-40B4-BE49-F238E27FC236}">
                <a16:creationId xmlns:a16="http://schemas.microsoft.com/office/drawing/2014/main" id="{F43C410D-8EA0-4745-9F3F-B33E0B10B9AE}"/>
              </a:ext>
            </a:extLst>
          </p:cNvPr>
          <p:cNvSpPr txBox="1">
            <a:spLocks/>
          </p:cNvSpPr>
          <p:nvPr/>
        </p:nvSpPr>
        <p:spPr>
          <a:xfrm>
            <a:off x="3793126" y="2588920"/>
            <a:ext cx="1556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1400" dirty="0"/>
              <a:t>Phishing URL</a:t>
            </a:r>
            <a:endParaRPr lang="en-US" dirty="0"/>
          </a:p>
        </p:txBody>
      </p:sp>
      <p:sp>
        <p:nvSpPr>
          <p:cNvPr id="36" name="Google Shape;1492;p45">
            <a:extLst>
              <a:ext uri="{FF2B5EF4-FFF2-40B4-BE49-F238E27FC236}">
                <a16:creationId xmlns:a16="http://schemas.microsoft.com/office/drawing/2014/main" id="{EBBD2982-A76D-4051-B96A-4224A61A8107}"/>
              </a:ext>
            </a:extLst>
          </p:cNvPr>
          <p:cNvSpPr txBox="1">
            <a:spLocks/>
          </p:cNvSpPr>
          <p:nvPr/>
        </p:nvSpPr>
        <p:spPr>
          <a:xfrm>
            <a:off x="5687137" y="2590677"/>
            <a:ext cx="1556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1400" dirty="0"/>
              <a:t>Malicious URL</a:t>
            </a:r>
            <a:endParaRPr lang="en-US" dirty="0"/>
          </a:p>
        </p:txBody>
      </p:sp>
      <p:sp>
        <p:nvSpPr>
          <p:cNvPr id="39" name="Google Shape;1440;p40">
            <a:extLst>
              <a:ext uri="{FF2B5EF4-FFF2-40B4-BE49-F238E27FC236}">
                <a16:creationId xmlns:a16="http://schemas.microsoft.com/office/drawing/2014/main" id="{B52789BB-9D36-4948-9BE4-67A855140BE3}"/>
              </a:ext>
            </a:extLst>
          </p:cNvPr>
          <p:cNvSpPr txBox="1">
            <a:spLocks/>
          </p:cNvSpPr>
          <p:nvPr/>
        </p:nvSpPr>
        <p:spPr>
          <a:xfrm>
            <a:off x="923705" y="3039295"/>
            <a:ext cx="7281600" cy="3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ctr">
              <a:buFont typeface="Ubuntu"/>
              <a:buNone/>
            </a:pPr>
            <a:r>
              <a:rPr lang="en-US" sz="1100" b="1" i="1" dirty="0"/>
              <a:t>Limitations &amp; Future Improvements:</a:t>
            </a:r>
          </a:p>
          <a:p>
            <a:pPr marL="0" indent="0">
              <a:buFont typeface="Ubuntu"/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2BF220-6215-40FC-A08A-1C4063184935}"/>
              </a:ext>
            </a:extLst>
          </p:cNvPr>
          <p:cNvGraphicFramePr>
            <a:graphicFrameLocks noGrp="1"/>
          </p:cNvGraphicFramePr>
          <p:nvPr/>
        </p:nvGraphicFramePr>
        <p:xfrm>
          <a:off x="1026453" y="3368040"/>
          <a:ext cx="7281600" cy="1600199"/>
        </p:xfrm>
        <a:graphic>
          <a:graphicData uri="http://schemas.openxmlformats.org/drawingml/2006/table">
            <a:tbl>
              <a:tblPr firstRow="1" firstCol="1" bandRow="1"/>
              <a:tblGrid>
                <a:gridCol w="3640800">
                  <a:extLst>
                    <a:ext uri="{9D8B030D-6E8A-4147-A177-3AD203B41FA5}">
                      <a16:colId xmlns:a16="http://schemas.microsoft.com/office/drawing/2014/main" val="438673360"/>
                    </a:ext>
                  </a:extLst>
                </a:gridCol>
                <a:gridCol w="3640800">
                  <a:extLst>
                    <a:ext uri="{9D8B030D-6E8A-4147-A177-3AD203B41FA5}">
                      <a16:colId xmlns:a16="http://schemas.microsoft.com/office/drawing/2014/main" val="4142140384"/>
                    </a:ext>
                  </a:extLst>
                </a:gridCol>
              </a:tblGrid>
              <a:tr h="192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1" dirty="0">
                          <a:solidFill>
                            <a:srgbClr val="00525F"/>
                          </a:solidFill>
                          <a:effectLst/>
                        </a:rPr>
                        <a:t>LIMITATIONS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077" marR="40077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1" dirty="0">
                          <a:solidFill>
                            <a:srgbClr val="00525F"/>
                          </a:solidFill>
                          <a:effectLst/>
                        </a:rPr>
                        <a:t>IMPROVEMENTS</a:t>
                      </a:r>
                      <a:endParaRPr lang="en-US" sz="12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077" marR="40077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07682"/>
                  </a:ext>
                </a:extLst>
              </a:tr>
              <a:tr h="3209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Trend changes in language and style used in text messages may cause model to misclassify</a:t>
                      </a:r>
                      <a:endParaRPr lang="en-US" sz="10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077" marR="400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00" dirty="0">
                          <a:solidFill>
                            <a:srgbClr val="00525F"/>
                          </a:solidFill>
                          <a:effectLst/>
                        </a:rPr>
                        <a:t>Explore more advanced algorithms such as transformer-based NLP deep learning models for classification task</a:t>
                      </a:r>
                      <a:endParaRPr lang="en-US" sz="10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077" marR="40077" marT="0" marB="0"/>
                </a:tc>
                <a:extLst>
                  <a:ext uri="{0D108BD9-81ED-4DB2-BD59-A6C34878D82A}">
                    <a16:rowId xmlns:a16="http://schemas.microsoft.com/office/drawing/2014/main" val="3203027898"/>
                  </a:ext>
                </a:extLst>
              </a:tr>
              <a:tr h="3209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Imbalance dataset that may affect performance and evaluation of models</a:t>
                      </a:r>
                    </a:p>
                  </a:txBody>
                  <a:tcPr marL="40077" marR="400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To collect more data or simulate more data for the minority class, which may be a costly in terms of time and resources</a:t>
                      </a:r>
                    </a:p>
                  </a:txBody>
                  <a:tcPr marL="40077" marR="40077" marT="0" marB="0"/>
                </a:tc>
                <a:extLst>
                  <a:ext uri="{0D108BD9-81ED-4DB2-BD59-A6C34878D82A}">
                    <a16:rowId xmlns:a16="http://schemas.microsoft.com/office/drawing/2014/main" val="838153035"/>
                  </a:ext>
                </a:extLst>
              </a:tr>
              <a:tr h="3209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Current system only applicable to text message in English language</a:t>
                      </a:r>
                    </a:p>
                  </a:txBody>
                  <a:tcPr marL="40077" marR="400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To consider separate spam text module that handles other languages such as Chinese.</a:t>
                      </a:r>
                    </a:p>
                  </a:txBody>
                  <a:tcPr marL="40077" marR="40077" marT="0" marB="0"/>
                </a:tc>
                <a:extLst>
                  <a:ext uri="{0D108BD9-81ED-4DB2-BD59-A6C34878D82A}">
                    <a16:rowId xmlns:a16="http://schemas.microsoft.com/office/drawing/2014/main" val="3841412454"/>
                  </a:ext>
                </a:extLst>
              </a:tr>
              <a:tr h="44477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Current system requires user to input the text message manually for prediction</a:t>
                      </a:r>
                    </a:p>
                  </a:txBody>
                  <a:tcPr marL="40077" marR="400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525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To build in a functionality that automatically retrieve incoming text messages for prediction</a:t>
                      </a:r>
                    </a:p>
                  </a:txBody>
                  <a:tcPr marL="40077" marR="40077" marT="0" marB="0"/>
                </a:tc>
                <a:extLst>
                  <a:ext uri="{0D108BD9-81ED-4DB2-BD59-A6C34878D82A}">
                    <a16:rowId xmlns:a16="http://schemas.microsoft.com/office/drawing/2014/main" val="4093176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60"/>
          <p:cNvPicPr preferRelativeResize="0"/>
          <p:nvPr/>
        </p:nvPicPr>
        <p:blipFill rotWithShape="1">
          <a:blip r:embed="rId3">
            <a:alphaModFix/>
          </a:blip>
          <a:srcRect l="-4831" t="-9680" r="21093" b="-6815"/>
          <a:stretch/>
        </p:blipFill>
        <p:spPr>
          <a:xfrm>
            <a:off x="-1536125" y="-587350"/>
            <a:ext cx="6363000" cy="616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2003;p71">
            <a:extLst>
              <a:ext uri="{FF2B5EF4-FFF2-40B4-BE49-F238E27FC236}">
                <a16:creationId xmlns:a16="http://schemas.microsoft.com/office/drawing/2014/main" id="{1124E584-140F-4BDA-80A9-E21E82A9FA89}"/>
              </a:ext>
            </a:extLst>
          </p:cNvPr>
          <p:cNvSpPr txBox="1">
            <a:spLocks/>
          </p:cNvSpPr>
          <p:nvPr/>
        </p:nvSpPr>
        <p:spPr>
          <a:xfrm>
            <a:off x="5113780" y="539415"/>
            <a:ext cx="313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US" sz="4000" dirty="0"/>
              <a:t>Thanks!</a:t>
            </a:r>
            <a:endParaRPr lang="en-US" dirty="0"/>
          </a:p>
        </p:txBody>
      </p:sp>
      <p:sp>
        <p:nvSpPr>
          <p:cNvPr id="10" name="Google Shape;2004;p71">
            <a:extLst>
              <a:ext uri="{FF2B5EF4-FFF2-40B4-BE49-F238E27FC236}">
                <a16:creationId xmlns:a16="http://schemas.microsoft.com/office/drawing/2014/main" id="{3C57E50A-13B3-44C2-B528-E64BABBE06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79820" y="1112115"/>
            <a:ext cx="3409500" cy="12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Prepared By:</a:t>
            </a:r>
            <a:endParaRPr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uFill>
                  <a:noFill/>
                </a:uFill>
              </a:rPr>
              <a:t>Lim Jun Ming | A0231523U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err="1">
                <a:uFill>
                  <a:noFill/>
                </a:uFill>
              </a:rPr>
              <a:t>Mediana</a:t>
            </a:r>
            <a:r>
              <a:rPr lang="en-US" sz="1200" i="1" dirty="0">
                <a:uFill>
                  <a:noFill/>
                </a:uFill>
              </a:rPr>
              <a:t> | A0231458E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uFill>
                  <a:noFill/>
                </a:uFill>
              </a:rPr>
              <a:t>Yong Wee Ping | A0231533R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95110-B92D-4DB3-A675-31839A378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r="1977"/>
          <a:stretch/>
        </p:blipFill>
        <p:spPr>
          <a:xfrm>
            <a:off x="5231827" y="2233275"/>
            <a:ext cx="3305486" cy="8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92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9"/>
          <p:cNvSpPr txBox="1">
            <a:spLocks noGrp="1"/>
          </p:cNvSpPr>
          <p:nvPr>
            <p:ph type="ctrTitle"/>
          </p:nvPr>
        </p:nvSpPr>
        <p:spPr>
          <a:xfrm>
            <a:off x="1310250" y="1511619"/>
            <a:ext cx="6523500" cy="12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Appendix</a:t>
            </a:r>
            <a:endParaRPr sz="45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Spam Text Module – </a:t>
            </a:r>
            <a:br>
              <a:rPr lang="en-US" dirty="0"/>
            </a:br>
            <a:r>
              <a:rPr lang="en-US" dirty="0"/>
              <a:t>Dimension of Feature Representation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B9AC71-EC44-4745-B279-37363DD6CAB6}"/>
              </a:ext>
            </a:extLst>
          </p:cNvPr>
          <p:cNvGraphicFramePr>
            <a:graphicFrameLocks noGrp="1"/>
          </p:cNvGraphicFramePr>
          <p:nvPr/>
        </p:nvGraphicFramePr>
        <p:xfrm>
          <a:off x="403860" y="1301431"/>
          <a:ext cx="8336279" cy="2837487"/>
        </p:xfrm>
        <a:graphic>
          <a:graphicData uri="http://schemas.openxmlformats.org/drawingml/2006/table">
            <a:tbl>
              <a:tblPr firstRow="1" firstCol="1" bandRow="1"/>
              <a:tblGrid>
                <a:gridCol w="2641599">
                  <a:extLst>
                    <a:ext uri="{9D8B030D-6E8A-4147-A177-3AD203B41FA5}">
                      <a16:colId xmlns:a16="http://schemas.microsoft.com/office/drawing/2014/main" val="3393628497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2112554622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2014566881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617751289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479047534"/>
                    </a:ext>
                  </a:extLst>
                </a:gridCol>
              </a:tblGrid>
              <a:tr h="5557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Feature Engineering Method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Model Type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Input Dataset Type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Feature Dimension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(each data point)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Word 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rgbClr val="00525F"/>
                          </a:solidFill>
                          <a:effectLst/>
                        </a:rPr>
                        <a:t>Vocabulary Size</a:t>
                      </a:r>
                      <a:endParaRPr lang="en-US" sz="11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50171"/>
                  </a:ext>
                </a:extLst>
              </a:tr>
              <a:tr h="449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Manually Designed Features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Raw full Text,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Token-based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- 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79026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BoW – Count Vectorizer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String-based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6,390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6,389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67931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BoW – Tf-Idf Vectorizer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Traditional ML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String-based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6,390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6,389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891166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Word Embeddings trained from Data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DNN Based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String-based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30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6,389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661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Pre-trained Word Embeddings GloVe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DNN Based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rgbClr val="00525F"/>
                          </a:solidFill>
                          <a:effectLst/>
                        </a:rPr>
                        <a:t>Token-based</a:t>
                      </a:r>
                      <a:endParaRPr lang="en-US" sz="11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30x50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rgbClr val="00525F"/>
                          </a:solidFill>
                          <a:effectLst/>
                        </a:rPr>
                        <a:t>5,181</a:t>
                      </a:r>
                      <a:endParaRPr lang="en-US" sz="11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642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1"/>
          <p:cNvSpPr txBox="1">
            <a:spLocks noGrp="1"/>
          </p:cNvSpPr>
          <p:nvPr>
            <p:ph type="title" idx="9"/>
          </p:nvPr>
        </p:nvSpPr>
        <p:spPr>
          <a:xfrm>
            <a:off x="311700" y="268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Module –</a:t>
            </a:r>
            <a:br>
              <a:rPr lang="en" dirty="0"/>
            </a:br>
            <a:r>
              <a:rPr lang="en" dirty="0"/>
              <a:t>Hyperparameters and Number of Parameters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64918-844D-4EB7-891A-52535627D6B7}"/>
              </a:ext>
            </a:extLst>
          </p:cNvPr>
          <p:cNvGraphicFramePr>
            <a:graphicFrameLocks noGrp="1"/>
          </p:cNvGraphicFramePr>
          <p:nvPr/>
        </p:nvGraphicFramePr>
        <p:xfrm>
          <a:off x="931199" y="1442721"/>
          <a:ext cx="7426960" cy="1375745"/>
        </p:xfrm>
        <a:graphic>
          <a:graphicData uri="http://schemas.openxmlformats.org/drawingml/2006/table">
            <a:tbl>
              <a:tblPr firstRow="1" firstCol="1" bandRow="1"/>
              <a:tblGrid>
                <a:gridCol w="1407778">
                  <a:extLst>
                    <a:ext uri="{9D8B030D-6E8A-4147-A177-3AD203B41FA5}">
                      <a16:colId xmlns:a16="http://schemas.microsoft.com/office/drawing/2014/main" val="2521640534"/>
                    </a:ext>
                  </a:extLst>
                </a:gridCol>
                <a:gridCol w="1932084">
                  <a:extLst>
                    <a:ext uri="{9D8B030D-6E8A-4147-A177-3AD203B41FA5}">
                      <a16:colId xmlns:a16="http://schemas.microsoft.com/office/drawing/2014/main" val="2719176727"/>
                    </a:ext>
                  </a:extLst>
                </a:gridCol>
                <a:gridCol w="4087098">
                  <a:extLst>
                    <a:ext uri="{9D8B030D-6E8A-4147-A177-3AD203B41FA5}">
                      <a16:colId xmlns:a16="http://schemas.microsoft.com/office/drawing/2014/main" val="169491237"/>
                    </a:ext>
                  </a:extLst>
                </a:gridCol>
              </a:tblGrid>
              <a:tr h="1685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>
                          <a:solidFill>
                            <a:srgbClr val="00525F"/>
                          </a:solidFill>
                          <a:effectLst/>
                        </a:rPr>
                        <a:t>Model</a:t>
                      </a:r>
                      <a:endParaRPr lang="en-US" sz="900" b="1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>
                          <a:solidFill>
                            <a:srgbClr val="00525F"/>
                          </a:solidFill>
                          <a:effectLst/>
                        </a:rPr>
                        <a:t>Feature Input Types</a:t>
                      </a:r>
                      <a:endParaRPr lang="en-US" sz="900" b="1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Hyperparameters Experimented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225587"/>
                  </a:ext>
                </a:extLst>
              </a:tr>
              <a:tr h="1431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Naïve Bayes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Manually Designed Features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 err="1">
                          <a:solidFill>
                            <a:srgbClr val="00525F"/>
                          </a:solidFill>
                          <a:effectLst/>
                        </a:rPr>
                        <a:t>BoW</a:t>
                      </a: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 – Count Vectorizer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 err="1">
                          <a:solidFill>
                            <a:srgbClr val="00525F"/>
                          </a:solidFill>
                          <a:effectLst/>
                        </a:rPr>
                        <a:t>BoW</a:t>
                      </a: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 – </a:t>
                      </a:r>
                      <a:r>
                        <a:rPr lang="en-SG" sz="900" dirty="0" err="1">
                          <a:solidFill>
                            <a:srgbClr val="00525F"/>
                          </a:solidFill>
                          <a:effectLst/>
                        </a:rPr>
                        <a:t>Tf-Idf</a:t>
                      </a: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 Vectorizer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-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0278"/>
                  </a:ext>
                </a:extLst>
              </a:tr>
              <a:tr h="1465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Logistic Regression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Regularization Strength - 3, 2, 1, 0.3, 0.1, 0.03, 0.01, 0.003, 0.001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099523"/>
                  </a:ext>
                </a:extLst>
              </a:tr>
              <a:tr h="303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Random Forest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Number of Trees - 3, 5, 10, 25, 50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Number of Features - 1, 2, 4, 10, 20, 50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64957"/>
                  </a:ext>
                </a:extLst>
              </a:tr>
              <a:tr h="17301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SVM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Gamma - 0.0001, 0.0003, 0.001, 0.003, 0.01, 0.03, 0.1, 0.3, 1, 3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492303"/>
                  </a:ext>
                </a:extLst>
              </a:tr>
              <a:tr h="3036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AdaBoost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Number of Trees - 25, 50, 100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Tree Depth - 1, 2, 4, 10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51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KNN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Number of Neighbour - 3, 5, 7, 9, 11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158676"/>
                  </a:ext>
                </a:extLst>
              </a:tr>
            </a:tbl>
          </a:graphicData>
        </a:graphic>
      </p:graphicFrame>
      <p:sp>
        <p:nvSpPr>
          <p:cNvPr id="12" name="Google Shape;1440;p40">
            <a:extLst>
              <a:ext uri="{FF2B5EF4-FFF2-40B4-BE49-F238E27FC236}">
                <a16:creationId xmlns:a16="http://schemas.microsoft.com/office/drawing/2014/main" id="{B393A932-A821-4FE3-A13C-8AD0FC358E1D}"/>
              </a:ext>
            </a:extLst>
          </p:cNvPr>
          <p:cNvSpPr txBox="1">
            <a:spLocks/>
          </p:cNvSpPr>
          <p:nvPr/>
        </p:nvSpPr>
        <p:spPr>
          <a:xfrm>
            <a:off x="931199" y="1174935"/>
            <a:ext cx="7281600" cy="3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ctr">
              <a:buFont typeface="Ubuntu"/>
              <a:buNone/>
            </a:pPr>
            <a:r>
              <a:rPr lang="en-US" sz="1100" b="1" i="1" dirty="0"/>
              <a:t>Traditional ML Models</a:t>
            </a:r>
          </a:p>
          <a:p>
            <a:pPr marL="0" indent="0">
              <a:buFont typeface="Ubuntu"/>
              <a:buNone/>
            </a:pPr>
            <a:endParaRPr lang="en-US" sz="1200" dirty="0"/>
          </a:p>
        </p:txBody>
      </p:sp>
      <p:sp>
        <p:nvSpPr>
          <p:cNvPr id="13" name="Google Shape;1440;p40">
            <a:extLst>
              <a:ext uri="{FF2B5EF4-FFF2-40B4-BE49-F238E27FC236}">
                <a16:creationId xmlns:a16="http://schemas.microsoft.com/office/drawing/2014/main" id="{165A1B96-604E-4C68-BDE3-23E7F61EE08B}"/>
              </a:ext>
            </a:extLst>
          </p:cNvPr>
          <p:cNvSpPr txBox="1">
            <a:spLocks/>
          </p:cNvSpPr>
          <p:nvPr/>
        </p:nvSpPr>
        <p:spPr>
          <a:xfrm>
            <a:off x="931199" y="2830784"/>
            <a:ext cx="7281600" cy="3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ctr">
              <a:buFont typeface="Ubuntu"/>
              <a:buNone/>
            </a:pPr>
            <a:r>
              <a:rPr lang="en-US" sz="1100" b="1" i="1" dirty="0"/>
              <a:t>DNN Based Models</a:t>
            </a:r>
          </a:p>
          <a:p>
            <a:pPr marL="0" indent="0">
              <a:buFont typeface="Ubuntu"/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E25DFC-81B5-43E6-A9E8-466909CA945E}"/>
              </a:ext>
            </a:extLst>
          </p:cNvPr>
          <p:cNvGraphicFramePr>
            <a:graphicFrameLocks noGrp="1"/>
          </p:cNvGraphicFramePr>
          <p:nvPr/>
        </p:nvGraphicFramePr>
        <p:xfrm>
          <a:off x="931199" y="3103826"/>
          <a:ext cx="7426960" cy="1729477"/>
        </p:xfrm>
        <a:graphic>
          <a:graphicData uri="http://schemas.openxmlformats.org/drawingml/2006/table">
            <a:tbl>
              <a:tblPr firstRow="1" firstCol="1" bandRow="1"/>
              <a:tblGrid>
                <a:gridCol w="917921">
                  <a:extLst>
                    <a:ext uri="{9D8B030D-6E8A-4147-A177-3AD203B41FA5}">
                      <a16:colId xmlns:a16="http://schemas.microsoft.com/office/drawing/2014/main" val="2454780542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314398742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2266205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55679268"/>
                    </a:ext>
                  </a:extLst>
                </a:gridCol>
                <a:gridCol w="1982759">
                  <a:extLst>
                    <a:ext uri="{9D8B030D-6E8A-4147-A177-3AD203B41FA5}">
                      <a16:colId xmlns:a16="http://schemas.microsoft.com/office/drawing/2014/main" val="4047425265"/>
                    </a:ext>
                  </a:extLst>
                </a:gridCol>
              </a:tblGrid>
              <a:tr h="2608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Model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Word-Embeddings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Number of Parameters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Loss Function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b="1" dirty="0">
                          <a:solidFill>
                            <a:srgbClr val="00525F"/>
                          </a:solidFill>
                          <a:effectLst/>
                        </a:rPr>
                        <a:t>Optimizer (Learning Rate, LR)</a:t>
                      </a:r>
                      <a:endParaRPr lang="en-US" sz="900" b="1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192940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Dense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 err="1">
                          <a:solidFill>
                            <a:srgbClr val="00525F"/>
                          </a:solidFill>
                          <a:effectLst/>
                        </a:rPr>
                        <a:t>GloVe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844,545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Adam (LR = 0.00015)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582512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CNN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GloVe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70,641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Adam (LR = 0.0002)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553717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LSTM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GloVe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104,297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Adam (LR = 0.0001)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552162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CNN-LSTM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GloVe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118,225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Adam (LR = 0.0001)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857953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Dense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Trained From Data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725,319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Adam (LR = 0.0002)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385316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CNN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Trained From Data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359,435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Adam (LR = 0.00015)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123710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LSTM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Trained From Data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423,355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Adam (LR = 0.00004)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9035"/>
                  </a:ext>
                </a:extLst>
              </a:tr>
              <a:tr h="122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CNN-LSTM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Trained From Data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>
                          <a:solidFill>
                            <a:srgbClr val="00525F"/>
                          </a:solidFill>
                          <a:effectLst/>
                        </a:rPr>
                        <a:t>407,851</a:t>
                      </a:r>
                      <a:endParaRPr lang="en-US" sz="90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Binary cross-entropy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dirty="0">
                          <a:solidFill>
                            <a:srgbClr val="00525F"/>
                          </a:solidFill>
                          <a:effectLst/>
                        </a:rPr>
                        <a:t>Adam (LR = 0.00004)</a:t>
                      </a:r>
                      <a:endParaRPr lang="en-US" sz="900" dirty="0">
                        <a:solidFill>
                          <a:srgbClr val="00525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04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76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1110CBD-4CA9-4D70-9B08-F04CC00C2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142" y="712848"/>
            <a:ext cx="5731510" cy="45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78;p56">
            <a:extLst>
              <a:ext uri="{FF2B5EF4-FFF2-40B4-BE49-F238E27FC236}">
                <a16:creationId xmlns:a16="http://schemas.microsoft.com/office/drawing/2014/main" id="{0CA17BAC-5CF9-42B9-911A-3CF86FB77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System Overview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936100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7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Spam Text Module – </a:t>
            </a:r>
            <a:br>
              <a:rPr lang="en-US" dirty="0"/>
            </a:br>
            <a:r>
              <a:rPr lang="en-US" dirty="0"/>
              <a:t>Traditional ML Model Hyperparameters Evaluated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4B1F-7BCD-43BA-ADF8-BB8CD318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10" y="1293114"/>
            <a:ext cx="5730240" cy="40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5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7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Phishing Module</a:t>
            </a:r>
            <a:br>
              <a:rPr lang="en-US" dirty="0"/>
            </a:br>
            <a:r>
              <a:rPr lang="en-US" dirty="0"/>
              <a:t>Dataset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0B218-26E5-42AE-B526-B3DB9DD9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744" y="1964519"/>
            <a:ext cx="7689005" cy="16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2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7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Phishing Module</a:t>
            </a:r>
            <a:br>
              <a:rPr lang="en-US" dirty="0"/>
            </a:br>
            <a:r>
              <a:rPr lang="en-US" dirty="0"/>
              <a:t>World Clouds in Good and Bad URLs</a:t>
            </a:r>
          </a:p>
        </p:txBody>
      </p:sp>
      <p:pic>
        <p:nvPicPr>
          <p:cNvPr id="4" name="Picture 3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38D8C5DF-BA2C-4DDC-A6FF-3B53ACE101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98" y="1403784"/>
            <a:ext cx="3024976" cy="31566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04E2EF-D022-4D1E-8E40-EBCD49A59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30" y="1403783"/>
            <a:ext cx="3024662" cy="31566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5112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7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Phishing Module</a:t>
            </a:r>
            <a:br>
              <a:rPr lang="en-US" dirty="0"/>
            </a:br>
            <a:r>
              <a:rPr lang="en-US" dirty="0"/>
              <a:t>ML Model Evaluation Result (I)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42A1A-6E54-434D-BBD2-7AC6B327A1C7}"/>
              </a:ext>
            </a:extLst>
          </p:cNvPr>
          <p:cNvSpPr txBox="1"/>
          <p:nvPr/>
        </p:nvSpPr>
        <p:spPr>
          <a:xfrm>
            <a:off x="2014076" y="1302784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Decision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0D740-0A71-4AD1-B12B-9CE78D31075C}"/>
              </a:ext>
            </a:extLst>
          </p:cNvPr>
          <p:cNvSpPr txBox="1"/>
          <p:nvPr/>
        </p:nvSpPr>
        <p:spPr>
          <a:xfrm>
            <a:off x="2073387" y="2606606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Random Forest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B81035-9681-4654-8CEA-8075733C0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94" y="1614489"/>
            <a:ext cx="5731510" cy="73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622B16-E37C-41DC-8757-3DC26AE88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94" y="2947188"/>
            <a:ext cx="573151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19AD1-8F4D-472B-95E6-C8B935DA4A76}"/>
              </a:ext>
            </a:extLst>
          </p:cNvPr>
          <p:cNvSpPr txBox="1"/>
          <p:nvPr/>
        </p:nvSpPr>
        <p:spPr>
          <a:xfrm>
            <a:off x="2073387" y="406574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Naïve Bayes</a:t>
            </a:r>
          </a:p>
        </p:txBody>
      </p: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7CA42822-BA60-4995-A80E-9B046F831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92" y="4452607"/>
            <a:ext cx="5248275" cy="50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865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67580" y="264350"/>
            <a:ext cx="87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Phishing Module</a:t>
            </a:r>
            <a:br>
              <a:rPr lang="en-US" dirty="0"/>
            </a:br>
            <a:r>
              <a:rPr lang="en-US" dirty="0"/>
              <a:t>ML Model Evaluation Result (II)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37246-2794-4D21-A343-F113B8DC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62" y="1610763"/>
            <a:ext cx="5474335" cy="798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42A1A-6E54-434D-BBD2-7AC6B327A1C7}"/>
              </a:ext>
            </a:extLst>
          </p:cNvPr>
          <p:cNvSpPr txBox="1"/>
          <p:nvPr/>
        </p:nvSpPr>
        <p:spPr>
          <a:xfrm>
            <a:off x="1983062" y="1332267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Logistic Regression</a:t>
            </a:r>
          </a:p>
        </p:txBody>
      </p:sp>
      <p:pic>
        <p:nvPicPr>
          <p:cNvPr id="8" name="Picture 7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2435A0F-94DD-4B2D-AA41-F681640B6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62" y="3045490"/>
            <a:ext cx="5731510" cy="7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0D740-0A71-4AD1-B12B-9CE78D31075C}"/>
              </a:ext>
            </a:extLst>
          </p:cNvPr>
          <p:cNvSpPr txBox="1"/>
          <p:nvPr/>
        </p:nvSpPr>
        <p:spPr>
          <a:xfrm>
            <a:off x="1983062" y="273445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KNN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3A604-5FDB-4424-9CF4-28A42AE9279B}"/>
              </a:ext>
            </a:extLst>
          </p:cNvPr>
          <p:cNvSpPr txBox="1"/>
          <p:nvPr/>
        </p:nvSpPr>
        <p:spPr>
          <a:xfrm>
            <a:off x="1983062" y="3988525"/>
            <a:ext cx="102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AdaBoost</a:t>
            </a:r>
          </a:p>
          <a:p>
            <a:endParaRPr lang="en-SG" b="1" dirty="0"/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48EE4E-3022-4C0E-9CBA-B7854625B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62" y="4250135"/>
            <a:ext cx="5731510" cy="734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98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5"/>
          <p:cNvSpPr txBox="1">
            <a:spLocks noGrp="1"/>
          </p:cNvSpPr>
          <p:nvPr>
            <p:ph type="title" idx="6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ElderGuard – Android App (Front End)</a:t>
            </a:r>
            <a:endParaRPr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B5E6A35-03A4-4044-80AA-BF1FA831F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2" b="8210"/>
          <a:stretch/>
        </p:blipFill>
        <p:spPr>
          <a:xfrm>
            <a:off x="3026843" y="1040250"/>
            <a:ext cx="3090313" cy="3793494"/>
          </a:xfrm>
          <a:prstGeom prst="rect">
            <a:avLst/>
          </a:prstGeom>
        </p:spPr>
      </p:pic>
      <p:pic>
        <p:nvPicPr>
          <p:cNvPr id="45" name="Picture 4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90D9B7-53D2-410E-9866-BD9C1F08E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86"/>
          <a:stretch/>
        </p:blipFill>
        <p:spPr>
          <a:xfrm>
            <a:off x="6682803" y="1115030"/>
            <a:ext cx="1892800" cy="3793494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94F7EC-C346-46FB-ACB9-ED49C71A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7" y="1115030"/>
            <a:ext cx="1892799" cy="37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45"/>
          <p:cNvGrpSpPr/>
          <p:nvPr/>
        </p:nvGrpSpPr>
        <p:grpSpPr>
          <a:xfrm>
            <a:off x="579197" y="1666932"/>
            <a:ext cx="941139" cy="1087464"/>
            <a:chOff x="1753053" y="1679018"/>
            <a:chExt cx="941139" cy="1087464"/>
          </a:xfrm>
        </p:grpSpPr>
        <p:sp>
          <p:nvSpPr>
            <p:cNvPr id="1485" name="Google Shape;1485;p45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45"/>
          <p:cNvSpPr txBox="1">
            <a:spLocks noGrp="1"/>
          </p:cNvSpPr>
          <p:nvPr>
            <p:ph type="title" idx="6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ElderGuard – Android App (Front End)</a:t>
            </a:r>
            <a:endParaRPr dirty="0"/>
          </a:p>
        </p:txBody>
      </p:sp>
      <p:sp>
        <p:nvSpPr>
          <p:cNvPr id="1489" name="Google Shape;1489;p45"/>
          <p:cNvSpPr txBox="1">
            <a:spLocks noGrp="1"/>
          </p:cNvSpPr>
          <p:nvPr>
            <p:ph type="subTitle" idx="1"/>
          </p:nvPr>
        </p:nvSpPr>
        <p:spPr>
          <a:xfrm>
            <a:off x="126507" y="3094626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Take picture and convert into text for prediction</a:t>
            </a:r>
          </a:p>
        </p:txBody>
      </p:sp>
      <p:sp>
        <p:nvSpPr>
          <p:cNvPr id="1490" name="Google Shape;1490;p45"/>
          <p:cNvSpPr txBox="1">
            <a:spLocks noGrp="1"/>
          </p:cNvSpPr>
          <p:nvPr>
            <p:ph type="subTitle" idx="2"/>
          </p:nvPr>
        </p:nvSpPr>
        <p:spPr>
          <a:xfrm>
            <a:off x="2416840" y="3094630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 screenshot from Gallery and convert into text for prediction</a:t>
            </a:r>
            <a:endParaRPr dirty="0"/>
          </a:p>
        </p:txBody>
      </p:sp>
      <p:sp>
        <p:nvSpPr>
          <p:cNvPr id="1491" name="Google Shape;1491;p45"/>
          <p:cNvSpPr txBox="1">
            <a:spLocks noGrp="1"/>
          </p:cNvSpPr>
          <p:nvPr>
            <p:ph type="subTitle" idx="3"/>
          </p:nvPr>
        </p:nvSpPr>
        <p:spPr>
          <a:xfrm>
            <a:off x="4823201" y="3094626"/>
            <a:ext cx="18465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Retrieve the last received message for prediction</a:t>
            </a:r>
            <a:endParaRPr dirty="0"/>
          </a:p>
        </p:txBody>
      </p:sp>
      <p:sp>
        <p:nvSpPr>
          <p:cNvPr id="1492" name="Google Shape;1492;p45"/>
          <p:cNvSpPr txBox="1">
            <a:spLocks noGrp="1"/>
          </p:cNvSpPr>
          <p:nvPr>
            <p:ph type="title"/>
          </p:nvPr>
        </p:nvSpPr>
        <p:spPr>
          <a:xfrm>
            <a:off x="126506" y="2705143"/>
            <a:ext cx="1817769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/>
              <a:t>Take Picture</a:t>
            </a:r>
            <a:br>
              <a:rPr lang="en-SG" dirty="0"/>
            </a:br>
            <a:endParaRPr dirty="0"/>
          </a:p>
        </p:txBody>
      </p:sp>
      <p:sp>
        <p:nvSpPr>
          <p:cNvPr id="1493" name="Google Shape;1493;p45"/>
          <p:cNvSpPr txBox="1">
            <a:spLocks noGrp="1"/>
          </p:cNvSpPr>
          <p:nvPr>
            <p:ph type="title" idx="4"/>
          </p:nvPr>
        </p:nvSpPr>
        <p:spPr>
          <a:xfrm>
            <a:off x="2178883" y="2705147"/>
            <a:ext cx="2322413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 Screenshot</a:t>
            </a:r>
            <a:endParaRPr dirty="0"/>
          </a:p>
        </p:txBody>
      </p:sp>
      <p:sp>
        <p:nvSpPr>
          <p:cNvPr id="1494" name="Google Shape;1494;p45"/>
          <p:cNvSpPr txBox="1">
            <a:spLocks noGrp="1"/>
          </p:cNvSpPr>
          <p:nvPr>
            <p:ph type="title" idx="5"/>
          </p:nvPr>
        </p:nvSpPr>
        <p:spPr>
          <a:xfrm>
            <a:off x="4838347" y="2705143"/>
            <a:ext cx="1910503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Last SMS</a:t>
            </a:r>
            <a:endParaRPr dirty="0"/>
          </a:p>
        </p:txBody>
      </p:sp>
      <p:grpSp>
        <p:nvGrpSpPr>
          <p:cNvPr id="1495" name="Google Shape;1495;p45"/>
          <p:cNvGrpSpPr/>
          <p:nvPr/>
        </p:nvGrpSpPr>
        <p:grpSpPr>
          <a:xfrm>
            <a:off x="2869530" y="1666936"/>
            <a:ext cx="941139" cy="1086439"/>
            <a:chOff x="4101428" y="1679018"/>
            <a:chExt cx="941139" cy="1086439"/>
          </a:xfrm>
        </p:grpSpPr>
        <p:sp>
          <p:nvSpPr>
            <p:cNvPr id="1496" name="Google Shape;1496;p45"/>
            <p:cNvSpPr/>
            <p:nvPr/>
          </p:nvSpPr>
          <p:spPr>
            <a:xfrm rot="-4767587">
              <a:off x="4212343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 rot="-1357769">
              <a:off x="4208963" y="2388638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 rot="1357769" flipH="1">
              <a:off x="4634263" y="2388638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45"/>
          <p:cNvGrpSpPr/>
          <p:nvPr/>
        </p:nvGrpSpPr>
        <p:grpSpPr>
          <a:xfrm>
            <a:off x="5265022" y="1666932"/>
            <a:ext cx="941139" cy="1087464"/>
            <a:chOff x="1753053" y="1679018"/>
            <a:chExt cx="941139" cy="1087464"/>
          </a:xfrm>
        </p:grpSpPr>
        <p:sp>
          <p:nvSpPr>
            <p:cNvPr id="1500" name="Google Shape;1500;p45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45"/>
          <p:cNvSpPr txBox="1"/>
          <p:nvPr/>
        </p:nvSpPr>
        <p:spPr>
          <a:xfrm>
            <a:off x="649257" y="1813626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sz="3000"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4" name="Google Shape;1504;p45"/>
          <p:cNvSpPr txBox="1"/>
          <p:nvPr/>
        </p:nvSpPr>
        <p:spPr>
          <a:xfrm>
            <a:off x="2945702" y="1813630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sz="3000"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5" name="Google Shape;1505;p45"/>
          <p:cNvSpPr txBox="1"/>
          <p:nvPr/>
        </p:nvSpPr>
        <p:spPr>
          <a:xfrm>
            <a:off x="5335082" y="1813626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sz="3000"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Google Shape;1491;p45">
            <a:extLst>
              <a:ext uri="{FF2B5EF4-FFF2-40B4-BE49-F238E27FC236}">
                <a16:creationId xmlns:a16="http://schemas.microsoft.com/office/drawing/2014/main" id="{CB17FF07-C3E9-464C-897B-0313AD506191}"/>
              </a:ext>
            </a:extLst>
          </p:cNvPr>
          <p:cNvSpPr txBox="1">
            <a:spLocks/>
          </p:cNvSpPr>
          <p:nvPr/>
        </p:nvSpPr>
        <p:spPr>
          <a:xfrm>
            <a:off x="7012143" y="3093603"/>
            <a:ext cx="18465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/>
            <a:r>
              <a:rPr lang="en-GB" dirty="0"/>
              <a:t>Forward the text to backend (Heroku) for prediction</a:t>
            </a:r>
          </a:p>
        </p:txBody>
      </p:sp>
      <p:sp>
        <p:nvSpPr>
          <p:cNvPr id="25" name="Google Shape;1494;p45">
            <a:extLst>
              <a:ext uri="{FF2B5EF4-FFF2-40B4-BE49-F238E27FC236}">
                <a16:creationId xmlns:a16="http://schemas.microsoft.com/office/drawing/2014/main" id="{2C8FA3F8-6D30-4C24-9996-6B4F7B4D2320}"/>
              </a:ext>
            </a:extLst>
          </p:cNvPr>
          <p:cNvSpPr txBox="1">
            <a:spLocks/>
          </p:cNvSpPr>
          <p:nvPr/>
        </p:nvSpPr>
        <p:spPr>
          <a:xfrm>
            <a:off x="7027289" y="2704120"/>
            <a:ext cx="1910503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buntu"/>
              <a:buNone/>
              <a:defRPr sz="19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SG" dirty="0"/>
              <a:t>Predict</a:t>
            </a:r>
          </a:p>
        </p:txBody>
      </p:sp>
      <p:grpSp>
        <p:nvGrpSpPr>
          <p:cNvPr id="26" name="Google Shape;1499;p45">
            <a:extLst>
              <a:ext uri="{FF2B5EF4-FFF2-40B4-BE49-F238E27FC236}">
                <a16:creationId xmlns:a16="http://schemas.microsoft.com/office/drawing/2014/main" id="{AA578013-3C3D-402D-99F4-872B05E7F9B3}"/>
              </a:ext>
            </a:extLst>
          </p:cNvPr>
          <p:cNvGrpSpPr/>
          <p:nvPr/>
        </p:nvGrpSpPr>
        <p:grpSpPr>
          <a:xfrm>
            <a:off x="7453964" y="1665909"/>
            <a:ext cx="941139" cy="1087464"/>
            <a:chOff x="1753053" y="1679018"/>
            <a:chExt cx="941139" cy="1087464"/>
          </a:xfrm>
        </p:grpSpPr>
        <p:sp>
          <p:nvSpPr>
            <p:cNvPr id="27" name="Google Shape;1500;p45">
              <a:extLst>
                <a:ext uri="{FF2B5EF4-FFF2-40B4-BE49-F238E27FC236}">
                  <a16:creationId xmlns:a16="http://schemas.microsoft.com/office/drawing/2014/main" id="{8E7681B5-C240-4906-B238-158F08AA712C}"/>
                </a:ext>
              </a:extLst>
            </p:cNvPr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01;p45">
              <a:extLst>
                <a:ext uri="{FF2B5EF4-FFF2-40B4-BE49-F238E27FC236}">
                  <a16:creationId xmlns:a16="http://schemas.microsoft.com/office/drawing/2014/main" id="{9BDA91EA-310B-42CD-A2DF-CF7E75A445F6}"/>
                </a:ext>
              </a:extLst>
            </p:cNvPr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02;p45">
              <a:extLst>
                <a:ext uri="{FF2B5EF4-FFF2-40B4-BE49-F238E27FC236}">
                  <a16:creationId xmlns:a16="http://schemas.microsoft.com/office/drawing/2014/main" id="{A2338FB2-3F01-4ED8-AEAD-77E6ED6BC0EE}"/>
                </a:ext>
              </a:extLst>
            </p:cNvPr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505;p45">
            <a:extLst>
              <a:ext uri="{FF2B5EF4-FFF2-40B4-BE49-F238E27FC236}">
                <a16:creationId xmlns:a16="http://schemas.microsoft.com/office/drawing/2014/main" id="{B5A42F76-9E11-41FA-801D-2A26119A4251}"/>
              </a:ext>
            </a:extLst>
          </p:cNvPr>
          <p:cNvSpPr txBox="1"/>
          <p:nvPr/>
        </p:nvSpPr>
        <p:spPr>
          <a:xfrm>
            <a:off x="7524024" y="1812603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sz="30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78473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66"/>
          <p:cNvGrpSpPr/>
          <p:nvPr/>
        </p:nvGrpSpPr>
        <p:grpSpPr>
          <a:xfrm>
            <a:off x="2336378" y="3570923"/>
            <a:ext cx="941139" cy="1087464"/>
            <a:chOff x="1753053" y="1679018"/>
            <a:chExt cx="941139" cy="1087464"/>
          </a:xfrm>
        </p:grpSpPr>
        <p:sp>
          <p:nvSpPr>
            <p:cNvPr id="1923" name="Google Shape;1923;p66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6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6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7" name="Google Shape;1927;p66"/>
          <p:cNvSpPr/>
          <p:nvPr/>
        </p:nvSpPr>
        <p:spPr>
          <a:xfrm rot="16832413">
            <a:off x="2431606" y="2290287"/>
            <a:ext cx="719308" cy="823468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66"/>
          <p:cNvSpPr/>
          <p:nvPr/>
        </p:nvSpPr>
        <p:spPr>
          <a:xfrm rot="20242231">
            <a:off x="2451925" y="2966505"/>
            <a:ext cx="311626" cy="329554"/>
          </a:xfrm>
          <a:custGeom>
            <a:avLst/>
            <a:gdLst/>
            <a:ahLst/>
            <a:cxnLst/>
            <a:rect l="l" t="t" r="r" b="b"/>
            <a:pathLst>
              <a:path w="18133" h="24223" extrusionOk="0">
                <a:moveTo>
                  <a:pt x="494" y="1"/>
                </a:moveTo>
                <a:cubicBezTo>
                  <a:pt x="107" y="1198"/>
                  <a:pt x="1" y="2465"/>
                  <a:pt x="142" y="3733"/>
                </a:cubicBezTo>
                <a:cubicBezTo>
                  <a:pt x="423" y="7605"/>
                  <a:pt x="1797" y="11302"/>
                  <a:pt x="4085" y="14435"/>
                </a:cubicBezTo>
                <a:cubicBezTo>
                  <a:pt x="6303" y="17428"/>
                  <a:pt x="9225" y="19822"/>
                  <a:pt x="12640" y="21406"/>
                </a:cubicBezTo>
                <a:cubicBezTo>
                  <a:pt x="14471" y="22286"/>
                  <a:pt x="16478" y="22920"/>
                  <a:pt x="18132" y="24223"/>
                </a:cubicBezTo>
                <a:lnTo>
                  <a:pt x="18132" y="24188"/>
                </a:lnTo>
                <a:cubicBezTo>
                  <a:pt x="17780" y="21336"/>
                  <a:pt x="17041" y="15879"/>
                  <a:pt x="15351" y="13626"/>
                </a:cubicBezTo>
                <a:cubicBezTo>
                  <a:pt x="14541" y="12605"/>
                  <a:pt x="13626" y="11619"/>
                  <a:pt x="12605" y="10739"/>
                </a:cubicBezTo>
                <a:cubicBezTo>
                  <a:pt x="8627" y="7112"/>
                  <a:pt x="4015" y="4190"/>
                  <a:pt x="494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66"/>
          <p:cNvSpPr/>
          <p:nvPr/>
        </p:nvSpPr>
        <p:spPr>
          <a:xfrm rot="1357769" flipH="1">
            <a:off x="2866350" y="2966505"/>
            <a:ext cx="311626" cy="329554"/>
          </a:xfrm>
          <a:custGeom>
            <a:avLst/>
            <a:gdLst/>
            <a:ahLst/>
            <a:cxnLst/>
            <a:rect l="l" t="t" r="r" b="b"/>
            <a:pathLst>
              <a:path w="18133" h="24223" extrusionOk="0">
                <a:moveTo>
                  <a:pt x="494" y="1"/>
                </a:moveTo>
                <a:cubicBezTo>
                  <a:pt x="107" y="1198"/>
                  <a:pt x="1" y="2465"/>
                  <a:pt x="142" y="3733"/>
                </a:cubicBezTo>
                <a:cubicBezTo>
                  <a:pt x="423" y="7605"/>
                  <a:pt x="1797" y="11302"/>
                  <a:pt x="4085" y="14435"/>
                </a:cubicBezTo>
                <a:cubicBezTo>
                  <a:pt x="6303" y="17428"/>
                  <a:pt x="9225" y="19822"/>
                  <a:pt x="12640" y="21406"/>
                </a:cubicBezTo>
                <a:cubicBezTo>
                  <a:pt x="14471" y="22286"/>
                  <a:pt x="16478" y="22920"/>
                  <a:pt x="18132" y="24223"/>
                </a:cubicBezTo>
                <a:lnTo>
                  <a:pt x="18132" y="24188"/>
                </a:lnTo>
                <a:cubicBezTo>
                  <a:pt x="17780" y="21336"/>
                  <a:pt x="17041" y="15879"/>
                  <a:pt x="15351" y="13626"/>
                </a:cubicBezTo>
                <a:cubicBezTo>
                  <a:pt x="14541" y="12605"/>
                  <a:pt x="13626" y="11619"/>
                  <a:pt x="12605" y="10739"/>
                </a:cubicBezTo>
                <a:cubicBezTo>
                  <a:pt x="8627" y="7112"/>
                  <a:pt x="4015" y="4190"/>
                  <a:pt x="494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66"/>
          <p:cNvGrpSpPr/>
          <p:nvPr/>
        </p:nvGrpSpPr>
        <p:grpSpPr>
          <a:xfrm>
            <a:off x="2326705" y="998625"/>
            <a:ext cx="941139" cy="1087464"/>
            <a:chOff x="1753053" y="1679018"/>
            <a:chExt cx="941139" cy="1087464"/>
          </a:xfrm>
        </p:grpSpPr>
        <p:sp>
          <p:nvSpPr>
            <p:cNvPr id="1931" name="Google Shape;1931;p66"/>
            <p:cNvSpPr/>
            <p:nvPr/>
          </p:nvSpPr>
          <p:spPr>
            <a:xfrm rot="-4767587">
              <a:off x="1863968" y="1696224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6"/>
            <p:cNvSpPr/>
            <p:nvPr/>
          </p:nvSpPr>
          <p:spPr>
            <a:xfrm rot="-1357769">
              <a:off x="1871463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6"/>
            <p:cNvSpPr/>
            <p:nvPr/>
          </p:nvSpPr>
          <p:spPr>
            <a:xfrm rot="1357769" flipH="1">
              <a:off x="2285888" y="2389663"/>
              <a:ext cx="311626" cy="329554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4" name="Google Shape;1934;p66"/>
          <p:cNvSpPr txBox="1">
            <a:spLocks noGrp="1"/>
          </p:cNvSpPr>
          <p:nvPr>
            <p:ph type="title" idx="8"/>
          </p:nvPr>
        </p:nvSpPr>
        <p:spPr>
          <a:xfrm>
            <a:off x="2297942" y="963690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5" name="Google Shape;1935;p66"/>
          <p:cNvSpPr txBox="1">
            <a:spLocks noGrp="1"/>
          </p:cNvSpPr>
          <p:nvPr>
            <p:ph type="title" idx="9"/>
          </p:nvPr>
        </p:nvSpPr>
        <p:spPr>
          <a:xfrm>
            <a:off x="2289118" y="2296467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6" name="Google Shape;1936;p66"/>
          <p:cNvSpPr txBox="1">
            <a:spLocks noGrp="1"/>
          </p:cNvSpPr>
          <p:nvPr>
            <p:ph type="title" idx="13"/>
          </p:nvPr>
        </p:nvSpPr>
        <p:spPr>
          <a:xfrm>
            <a:off x="2298782" y="3586626"/>
            <a:ext cx="10143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8" name="Google Shape;1938;p66"/>
          <p:cNvSpPr txBox="1">
            <a:spLocks noGrp="1"/>
          </p:cNvSpPr>
          <p:nvPr>
            <p:ph type="title" idx="15"/>
          </p:nvPr>
        </p:nvSpPr>
        <p:spPr>
          <a:xfrm>
            <a:off x="311700" y="124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 Modules in Heroku (Back End)</a:t>
            </a:r>
            <a:endParaRPr dirty="0"/>
          </a:p>
        </p:txBody>
      </p:sp>
      <p:sp>
        <p:nvSpPr>
          <p:cNvPr id="1943" name="Google Shape;1943;p66"/>
          <p:cNvSpPr txBox="1">
            <a:spLocks noGrp="1"/>
          </p:cNvSpPr>
          <p:nvPr>
            <p:ph type="title" idx="4"/>
          </p:nvPr>
        </p:nvSpPr>
        <p:spPr>
          <a:xfrm>
            <a:off x="3373238" y="3783938"/>
            <a:ext cx="330612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Malicious URL Module</a:t>
            </a:r>
            <a:endParaRPr dirty="0"/>
          </a:p>
        </p:txBody>
      </p:sp>
      <p:sp>
        <p:nvSpPr>
          <p:cNvPr id="70" name="Google Shape;1943;p66">
            <a:extLst>
              <a:ext uri="{FF2B5EF4-FFF2-40B4-BE49-F238E27FC236}">
                <a16:creationId xmlns:a16="http://schemas.microsoft.com/office/drawing/2014/main" id="{92E629CB-B1A1-42B4-82EF-9EF43DFBCEE8}"/>
              </a:ext>
            </a:extLst>
          </p:cNvPr>
          <p:cNvSpPr txBox="1">
            <a:spLocks/>
          </p:cNvSpPr>
          <p:nvPr/>
        </p:nvSpPr>
        <p:spPr>
          <a:xfrm>
            <a:off x="3349241" y="2506081"/>
            <a:ext cx="4061592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SG" dirty="0"/>
              <a:t>Phishing URL Module</a:t>
            </a:r>
          </a:p>
        </p:txBody>
      </p:sp>
      <p:sp>
        <p:nvSpPr>
          <p:cNvPr id="72" name="Google Shape;1943;p66">
            <a:extLst>
              <a:ext uri="{FF2B5EF4-FFF2-40B4-BE49-F238E27FC236}">
                <a16:creationId xmlns:a16="http://schemas.microsoft.com/office/drawing/2014/main" id="{8C332FB2-902F-40A7-B239-5D316593708A}"/>
              </a:ext>
            </a:extLst>
          </p:cNvPr>
          <p:cNvSpPr txBox="1">
            <a:spLocks/>
          </p:cNvSpPr>
          <p:nvPr/>
        </p:nvSpPr>
        <p:spPr>
          <a:xfrm>
            <a:off x="3349241" y="1228224"/>
            <a:ext cx="2385491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SG" dirty="0"/>
              <a:t>Spam Text Module</a:t>
            </a:r>
          </a:p>
        </p:txBody>
      </p:sp>
    </p:spTree>
    <p:extLst>
      <p:ext uri="{BB962C8B-B14F-4D97-AF65-F5344CB8AC3E}">
        <p14:creationId xmlns:p14="http://schemas.microsoft.com/office/powerpoint/2010/main" val="158327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4"/>
          <p:cNvSpPr/>
          <p:nvPr/>
        </p:nvSpPr>
        <p:spPr>
          <a:xfrm rot="5675174">
            <a:off x="3786241" y="873656"/>
            <a:ext cx="1571424" cy="171410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4"/>
          <p:cNvSpPr txBox="1">
            <a:spLocks noGrp="1"/>
          </p:cNvSpPr>
          <p:nvPr>
            <p:ph type="title"/>
          </p:nvPr>
        </p:nvSpPr>
        <p:spPr>
          <a:xfrm>
            <a:off x="1826368" y="2488475"/>
            <a:ext cx="5491264" cy="1867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MODULE</a:t>
            </a:r>
            <a:endParaRPr dirty="0"/>
          </a:p>
        </p:txBody>
      </p:sp>
      <p:sp>
        <p:nvSpPr>
          <p:cNvPr id="1478" name="Google Shape;1478;p44"/>
          <p:cNvSpPr txBox="1">
            <a:spLocks noGrp="1"/>
          </p:cNvSpPr>
          <p:nvPr>
            <p:ph type="title" idx="2"/>
          </p:nvPr>
        </p:nvSpPr>
        <p:spPr>
          <a:xfrm>
            <a:off x="3379500" y="1199075"/>
            <a:ext cx="23850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79" name="Google Shape;1479;p44"/>
          <p:cNvSpPr txBox="1">
            <a:spLocks noGrp="1"/>
          </p:cNvSpPr>
          <p:nvPr>
            <p:ph type="subTitle" idx="1"/>
          </p:nvPr>
        </p:nvSpPr>
        <p:spPr>
          <a:xfrm>
            <a:off x="2826703" y="3944425"/>
            <a:ext cx="3490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63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Diagonal Corners Rounded 56">
            <a:extLst>
              <a:ext uri="{FF2B5EF4-FFF2-40B4-BE49-F238E27FC236}">
                <a16:creationId xmlns:a16="http://schemas.microsoft.com/office/drawing/2014/main" id="{8CD9DEF2-EE1C-43B5-BF9D-F93062524762}"/>
              </a:ext>
            </a:extLst>
          </p:cNvPr>
          <p:cNvSpPr/>
          <p:nvPr/>
        </p:nvSpPr>
        <p:spPr>
          <a:xfrm>
            <a:off x="5585316" y="1710052"/>
            <a:ext cx="3157217" cy="2638211"/>
          </a:xfrm>
          <a:prstGeom prst="round2DiagRect">
            <a:avLst>
              <a:gd name="adj1" fmla="val 0"/>
              <a:gd name="adj2" fmla="val 235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xfrm>
            <a:off x="311700" y="2681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Text – A Classic Machine Learning Problem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7A176-29E7-43C4-BE0D-7A832966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4" y="1581701"/>
            <a:ext cx="1227526" cy="2220338"/>
          </a:xfrm>
          <a:prstGeom prst="rect">
            <a:avLst/>
          </a:prstGeom>
        </p:spPr>
      </p:pic>
      <p:grpSp>
        <p:nvGrpSpPr>
          <p:cNvPr id="14" name="Google Shape;6208;p83">
            <a:extLst>
              <a:ext uri="{FF2B5EF4-FFF2-40B4-BE49-F238E27FC236}">
                <a16:creationId xmlns:a16="http://schemas.microsoft.com/office/drawing/2014/main" id="{363C6616-FBC7-4906-A2E3-F733ECEF5F40}"/>
              </a:ext>
            </a:extLst>
          </p:cNvPr>
          <p:cNvGrpSpPr/>
          <p:nvPr/>
        </p:nvGrpSpPr>
        <p:grpSpPr>
          <a:xfrm>
            <a:off x="1628049" y="2505293"/>
            <a:ext cx="428130" cy="358905"/>
            <a:chOff x="7617850" y="2063282"/>
            <a:chExt cx="799565" cy="670282"/>
          </a:xfrm>
        </p:grpSpPr>
        <p:cxnSp>
          <p:nvCxnSpPr>
            <p:cNvPr id="15" name="Google Shape;6209;p83">
              <a:extLst>
                <a:ext uri="{FF2B5EF4-FFF2-40B4-BE49-F238E27FC236}">
                  <a16:creationId xmlns:a16="http://schemas.microsoft.com/office/drawing/2014/main" id="{061E5307-47CD-4297-983F-E5FD3E168BF5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6210;p83">
              <a:extLst>
                <a:ext uri="{FF2B5EF4-FFF2-40B4-BE49-F238E27FC236}">
                  <a16:creationId xmlns:a16="http://schemas.microsoft.com/office/drawing/2014/main" id="{5F359F1C-3422-461D-BA46-937895AE5314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6211;p83">
              <a:extLst>
                <a:ext uri="{FF2B5EF4-FFF2-40B4-BE49-F238E27FC236}">
                  <a16:creationId xmlns:a16="http://schemas.microsoft.com/office/drawing/2014/main" id="{2F21F12C-1CE6-4D6E-A75A-E71EA33CCFD7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6212;p83">
              <a:extLst>
                <a:ext uri="{FF2B5EF4-FFF2-40B4-BE49-F238E27FC236}">
                  <a16:creationId xmlns:a16="http://schemas.microsoft.com/office/drawing/2014/main" id="{9BF31726-7EB4-4C7D-BF1D-4F1A9BA48C5E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213;p83">
              <a:extLst>
                <a:ext uri="{FF2B5EF4-FFF2-40B4-BE49-F238E27FC236}">
                  <a16:creationId xmlns:a16="http://schemas.microsoft.com/office/drawing/2014/main" id="{A558A924-70F3-40FC-B1C3-EA2D266752C9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6214;p83">
              <a:extLst>
                <a:ext uri="{FF2B5EF4-FFF2-40B4-BE49-F238E27FC236}">
                  <a16:creationId xmlns:a16="http://schemas.microsoft.com/office/drawing/2014/main" id="{FD01CC36-AEA4-40C1-B143-4A6E80D8888B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6215;p83">
              <a:extLst>
                <a:ext uri="{FF2B5EF4-FFF2-40B4-BE49-F238E27FC236}">
                  <a16:creationId xmlns:a16="http://schemas.microsoft.com/office/drawing/2014/main" id="{85C577BA-C89A-46B2-AA2A-040149B49735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22" name="Google Shape;6216;p83">
                <a:extLst>
                  <a:ext uri="{FF2B5EF4-FFF2-40B4-BE49-F238E27FC236}">
                    <a16:creationId xmlns:a16="http://schemas.microsoft.com/office/drawing/2014/main" id="{9AD08ABD-BC80-40A5-89FD-3D18BBA35DD5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8" name="Google Shape;6217;p83">
                  <a:extLst>
                    <a:ext uri="{FF2B5EF4-FFF2-40B4-BE49-F238E27FC236}">
                      <a16:creationId xmlns:a16="http://schemas.microsoft.com/office/drawing/2014/main" id="{B96C5854-3FBB-4BC9-84FA-015074E0B7DE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18;p83">
                  <a:extLst>
                    <a:ext uri="{FF2B5EF4-FFF2-40B4-BE49-F238E27FC236}">
                      <a16:creationId xmlns:a16="http://schemas.microsoft.com/office/drawing/2014/main" id="{7C97A55C-AA80-4612-9CA7-0159207F91B0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19;p83">
                  <a:extLst>
                    <a:ext uri="{FF2B5EF4-FFF2-40B4-BE49-F238E27FC236}">
                      <a16:creationId xmlns:a16="http://schemas.microsoft.com/office/drawing/2014/main" id="{AED1598C-C3DA-45DB-8DC2-ACF660804756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20;p83">
                  <a:extLst>
                    <a:ext uri="{FF2B5EF4-FFF2-40B4-BE49-F238E27FC236}">
                      <a16:creationId xmlns:a16="http://schemas.microsoft.com/office/drawing/2014/main" id="{EB875A74-4E27-4D6B-A075-C491DAD93BA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6221;p83">
                <a:extLst>
                  <a:ext uri="{FF2B5EF4-FFF2-40B4-BE49-F238E27FC236}">
                    <a16:creationId xmlns:a16="http://schemas.microsoft.com/office/drawing/2014/main" id="{8449DB25-9A46-432B-BB15-E23C1337AC40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4" name="Google Shape;6222;p83">
                  <a:extLst>
                    <a:ext uri="{FF2B5EF4-FFF2-40B4-BE49-F238E27FC236}">
                      <a16:creationId xmlns:a16="http://schemas.microsoft.com/office/drawing/2014/main" id="{A08A430E-9D19-49E3-8229-241CC946D451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3;p83">
                  <a:extLst>
                    <a:ext uri="{FF2B5EF4-FFF2-40B4-BE49-F238E27FC236}">
                      <a16:creationId xmlns:a16="http://schemas.microsoft.com/office/drawing/2014/main" id="{5D537CFD-BCC1-4DFF-AFA8-CFDD386171B3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24;p83">
                  <a:extLst>
                    <a:ext uri="{FF2B5EF4-FFF2-40B4-BE49-F238E27FC236}">
                      <a16:creationId xmlns:a16="http://schemas.microsoft.com/office/drawing/2014/main" id="{8779A9A5-3E44-4379-B2CA-AADCEF7D56C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25;p83">
                  <a:extLst>
                    <a:ext uri="{FF2B5EF4-FFF2-40B4-BE49-F238E27FC236}">
                      <a16:creationId xmlns:a16="http://schemas.microsoft.com/office/drawing/2014/main" id="{0BE00B5E-B25A-40FB-989E-8FB7EC0D9BB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5CE983-0B84-4766-AD92-B6C9ADE50064}"/>
              </a:ext>
            </a:extLst>
          </p:cNvPr>
          <p:cNvSpPr txBox="1"/>
          <p:nvPr/>
        </p:nvSpPr>
        <p:spPr>
          <a:xfrm>
            <a:off x="1573043" y="3401478"/>
            <a:ext cx="542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SPAM!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BA71AF0-3A70-49BB-AC5A-2D3A4769B801}"/>
              </a:ext>
            </a:extLst>
          </p:cNvPr>
          <p:cNvSpPr/>
          <p:nvPr/>
        </p:nvSpPr>
        <p:spPr>
          <a:xfrm>
            <a:off x="1771093" y="2960099"/>
            <a:ext cx="146550" cy="357887"/>
          </a:xfrm>
          <a:prstGeom prst="downArrow">
            <a:avLst>
              <a:gd name="adj1" fmla="val 42200"/>
              <a:gd name="adj2" fmla="val 78598"/>
            </a:avLst>
          </a:prstGeom>
          <a:solidFill>
            <a:schemeClr val="bg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597;p52">
            <a:extLst>
              <a:ext uri="{FF2B5EF4-FFF2-40B4-BE49-F238E27FC236}">
                <a16:creationId xmlns:a16="http://schemas.microsoft.com/office/drawing/2014/main" id="{D469C5C8-6014-43A5-86E6-5AC451A01BD6}"/>
              </a:ext>
            </a:extLst>
          </p:cNvPr>
          <p:cNvSpPr txBox="1">
            <a:spLocks/>
          </p:cNvSpPr>
          <p:nvPr/>
        </p:nvSpPr>
        <p:spPr>
          <a:xfrm>
            <a:off x="311700" y="978900"/>
            <a:ext cx="8520599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i="1" dirty="0">
                <a:solidFill>
                  <a:srgbClr val="00525F"/>
                </a:solidFill>
              </a:rPr>
              <a:t>Many research and literature have utilized various effective machine learning algorithms in predicting </a:t>
            </a:r>
            <a:r>
              <a:rPr lang="en-US" b="1" i="1" dirty="0">
                <a:solidFill>
                  <a:srgbClr val="00525F"/>
                </a:solidFill>
              </a:rPr>
              <a:t>spam text</a:t>
            </a:r>
          </a:p>
        </p:txBody>
      </p:sp>
      <p:sp>
        <p:nvSpPr>
          <p:cNvPr id="41" name="Google Shape;1541;p49">
            <a:extLst>
              <a:ext uri="{FF2B5EF4-FFF2-40B4-BE49-F238E27FC236}">
                <a16:creationId xmlns:a16="http://schemas.microsoft.com/office/drawing/2014/main" id="{CDCC02BF-40E1-4843-B981-26DDCE2439CE}"/>
              </a:ext>
            </a:extLst>
          </p:cNvPr>
          <p:cNvSpPr/>
          <p:nvPr/>
        </p:nvSpPr>
        <p:spPr>
          <a:xfrm rot="10800000">
            <a:off x="2360401" y="1875085"/>
            <a:ext cx="280745" cy="295762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45;p49">
            <a:extLst>
              <a:ext uri="{FF2B5EF4-FFF2-40B4-BE49-F238E27FC236}">
                <a16:creationId xmlns:a16="http://schemas.microsoft.com/office/drawing/2014/main" id="{68841FB7-4733-4372-9BB4-998F45FB8295}"/>
              </a:ext>
            </a:extLst>
          </p:cNvPr>
          <p:cNvSpPr txBox="1"/>
          <p:nvPr/>
        </p:nvSpPr>
        <p:spPr>
          <a:xfrm>
            <a:off x="2389426" y="1804779"/>
            <a:ext cx="218336" cy="29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Google Shape;1440;p40">
            <a:extLst>
              <a:ext uri="{FF2B5EF4-FFF2-40B4-BE49-F238E27FC236}">
                <a16:creationId xmlns:a16="http://schemas.microsoft.com/office/drawing/2014/main" id="{AA867825-50F6-45A6-92BD-10A172BC5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88889" y="1778485"/>
            <a:ext cx="2899317" cy="95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Supervised Machine Learning</a:t>
            </a:r>
          </a:p>
          <a:p>
            <a:pPr marL="0" indent="0">
              <a:buNone/>
            </a:pPr>
            <a:r>
              <a:rPr lang="en-US" sz="1050" dirty="0"/>
              <a:t>   Naive Bayes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   Support Vector Machine (SVM)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   Random Forest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   K-Nearest Neighbors (KNN)</a:t>
            </a:r>
            <a:endParaRPr sz="1050" dirty="0"/>
          </a:p>
        </p:txBody>
      </p:sp>
      <p:sp>
        <p:nvSpPr>
          <p:cNvPr id="46" name="Google Shape;1541;p49">
            <a:extLst>
              <a:ext uri="{FF2B5EF4-FFF2-40B4-BE49-F238E27FC236}">
                <a16:creationId xmlns:a16="http://schemas.microsoft.com/office/drawing/2014/main" id="{300427C4-2425-46CB-B2DA-B3EEEA29117D}"/>
              </a:ext>
            </a:extLst>
          </p:cNvPr>
          <p:cNvSpPr/>
          <p:nvPr/>
        </p:nvSpPr>
        <p:spPr>
          <a:xfrm rot="10800000">
            <a:off x="2360401" y="3146115"/>
            <a:ext cx="277209" cy="292037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45;p49">
            <a:extLst>
              <a:ext uri="{FF2B5EF4-FFF2-40B4-BE49-F238E27FC236}">
                <a16:creationId xmlns:a16="http://schemas.microsoft.com/office/drawing/2014/main" id="{0AEE14EB-DA3E-48B7-9481-7784A2671829}"/>
              </a:ext>
            </a:extLst>
          </p:cNvPr>
          <p:cNvSpPr txBox="1"/>
          <p:nvPr/>
        </p:nvSpPr>
        <p:spPr>
          <a:xfrm>
            <a:off x="2390023" y="3069442"/>
            <a:ext cx="218336" cy="29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" name="Google Shape;1440;p40">
            <a:extLst>
              <a:ext uri="{FF2B5EF4-FFF2-40B4-BE49-F238E27FC236}">
                <a16:creationId xmlns:a16="http://schemas.microsoft.com/office/drawing/2014/main" id="{37528CFE-3A9F-49BF-8586-1F203CC9D4B6}"/>
              </a:ext>
            </a:extLst>
          </p:cNvPr>
          <p:cNvSpPr txBox="1">
            <a:spLocks/>
          </p:cNvSpPr>
          <p:nvPr/>
        </p:nvSpPr>
        <p:spPr>
          <a:xfrm>
            <a:off x="2607762" y="3066871"/>
            <a:ext cx="2623015" cy="95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sz="1400" b="1" dirty="0"/>
              <a:t>Deep Learning</a:t>
            </a:r>
          </a:p>
          <a:p>
            <a:pPr marL="0" indent="0">
              <a:buFont typeface="Ubuntu"/>
              <a:buNone/>
            </a:pPr>
            <a:r>
              <a:rPr lang="en-US" sz="1050" dirty="0"/>
              <a:t>   Convolution Neural Network (CNN)</a:t>
            </a:r>
          </a:p>
          <a:p>
            <a:pPr marL="0" indent="0">
              <a:buFont typeface="Ubuntu"/>
              <a:buNone/>
            </a:pPr>
            <a:r>
              <a:rPr lang="en-US" sz="1050" dirty="0"/>
              <a:t>   Recurrent Neural Network (RNN)</a:t>
            </a:r>
          </a:p>
          <a:p>
            <a:pPr marL="0" indent="0">
              <a:buFont typeface="Ubuntu"/>
              <a:buNone/>
            </a:pPr>
            <a:r>
              <a:rPr lang="en-US" sz="1050" dirty="0"/>
              <a:t>   Long Short-Term Memory (LSTM)</a:t>
            </a: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A37592EA-9105-45A5-BC67-F63A7BC46728}"/>
              </a:ext>
            </a:extLst>
          </p:cNvPr>
          <p:cNvSpPr/>
          <p:nvPr/>
        </p:nvSpPr>
        <p:spPr>
          <a:xfrm rot="5400000">
            <a:off x="1563646" y="2064823"/>
            <a:ext cx="388469" cy="341819"/>
          </a:xfrm>
          <a:prstGeom prst="bentArrow">
            <a:avLst>
              <a:gd name="adj1" fmla="val 17755"/>
              <a:gd name="adj2" fmla="val 25000"/>
              <a:gd name="adj3" fmla="val 36146"/>
              <a:gd name="adj4" fmla="val 4375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5CC9A848-3C53-42D3-BFAC-F637E38F7783}"/>
              </a:ext>
            </a:extLst>
          </p:cNvPr>
          <p:cNvSpPr/>
          <p:nvPr/>
        </p:nvSpPr>
        <p:spPr>
          <a:xfrm rot="12600000">
            <a:off x="2164595" y="2223274"/>
            <a:ext cx="146550" cy="328641"/>
          </a:xfrm>
          <a:prstGeom prst="downArrow">
            <a:avLst>
              <a:gd name="adj1" fmla="val 42200"/>
              <a:gd name="adj2" fmla="val 78598"/>
            </a:avLst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1DE2A71-7336-42D2-9C7E-F99CCA74C05F}"/>
              </a:ext>
            </a:extLst>
          </p:cNvPr>
          <p:cNvSpPr/>
          <p:nvPr/>
        </p:nvSpPr>
        <p:spPr>
          <a:xfrm rot="19800000">
            <a:off x="2164596" y="2811826"/>
            <a:ext cx="146550" cy="328641"/>
          </a:xfrm>
          <a:prstGeom prst="downArrow">
            <a:avLst>
              <a:gd name="adj1" fmla="val 42200"/>
              <a:gd name="adj2" fmla="val 78598"/>
            </a:avLst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1758;p54">
            <a:extLst>
              <a:ext uri="{FF2B5EF4-FFF2-40B4-BE49-F238E27FC236}">
                <a16:creationId xmlns:a16="http://schemas.microsoft.com/office/drawing/2014/main" id="{DC637E9A-D37B-42FB-80D9-38115141A823}"/>
              </a:ext>
            </a:extLst>
          </p:cNvPr>
          <p:cNvSpPr/>
          <p:nvPr/>
        </p:nvSpPr>
        <p:spPr>
          <a:xfrm rot="-4767049">
            <a:off x="5827964" y="2202236"/>
            <a:ext cx="290852" cy="332973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764;p54">
            <a:extLst>
              <a:ext uri="{FF2B5EF4-FFF2-40B4-BE49-F238E27FC236}">
                <a16:creationId xmlns:a16="http://schemas.microsoft.com/office/drawing/2014/main" id="{F5D92D78-A9AB-4B93-962E-31C971C3C011}"/>
              </a:ext>
            </a:extLst>
          </p:cNvPr>
          <p:cNvSpPr txBox="1"/>
          <p:nvPr/>
        </p:nvSpPr>
        <p:spPr>
          <a:xfrm>
            <a:off x="5748760" y="2225323"/>
            <a:ext cx="458027" cy="33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1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1758;p54">
            <a:extLst>
              <a:ext uri="{FF2B5EF4-FFF2-40B4-BE49-F238E27FC236}">
                <a16:creationId xmlns:a16="http://schemas.microsoft.com/office/drawing/2014/main" id="{4F481C4F-A234-4BF7-BC2D-9E80924E4814}"/>
              </a:ext>
            </a:extLst>
          </p:cNvPr>
          <p:cNvSpPr/>
          <p:nvPr/>
        </p:nvSpPr>
        <p:spPr>
          <a:xfrm rot="-4767049">
            <a:off x="5827964" y="2918206"/>
            <a:ext cx="290852" cy="332973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64;p54">
            <a:extLst>
              <a:ext uri="{FF2B5EF4-FFF2-40B4-BE49-F238E27FC236}">
                <a16:creationId xmlns:a16="http://schemas.microsoft.com/office/drawing/2014/main" id="{4063A504-8FBB-435F-A97B-EE4AB3460662}"/>
              </a:ext>
            </a:extLst>
          </p:cNvPr>
          <p:cNvSpPr txBox="1"/>
          <p:nvPr/>
        </p:nvSpPr>
        <p:spPr>
          <a:xfrm>
            <a:off x="5748760" y="2941293"/>
            <a:ext cx="458027" cy="33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1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1758;p54">
            <a:extLst>
              <a:ext uri="{FF2B5EF4-FFF2-40B4-BE49-F238E27FC236}">
                <a16:creationId xmlns:a16="http://schemas.microsoft.com/office/drawing/2014/main" id="{52992366-2B78-402B-8976-C27413B630D4}"/>
              </a:ext>
            </a:extLst>
          </p:cNvPr>
          <p:cNvSpPr/>
          <p:nvPr/>
        </p:nvSpPr>
        <p:spPr>
          <a:xfrm rot="-4767049">
            <a:off x="5832423" y="3603371"/>
            <a:ext cx="290852" cy="332973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64;p54">
            <a:extLst>
              <a:ext uri="{FF2B5EF4-FFF2-40B4-BE49-F238E27FC236}">
                <a16:creationId xmlns:a16="http://schemas.microsoft.com/office/drawing/2014/main" id="{F5A5DB42-1442-4526-9DCC-B9601FEB9184}"/>
              </a:ext>
            </a:extLst>
          </p:cNvPr>
          <p:cNvSpPr txBox="1"/>
          <p:nvPr/>
        </p:nvSpPr>
        <p:spPr>
          <a:xfrm>
            <a:off x="5753219" y="3626458"/>
            <a:ext cx="458027" cy="33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1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" name="Google Shape;1440;p40">
            <a:extLst>
              <a:ext uri="{FF2B5EF4-FFF2-40B4-BE49-F238E27FC236}">
                <a16:creationId xmlns:a16="http://schemas.microsoft.com/office/drawing/2014/main" id="{115D9136-3D01-411B-9744-FDA17D9740D6}"/>
              </a:ext>
            </a:extLst>
          </p:cNvPr>
          <p:cNvSpPr txBox="1">
            <a:spLocks/>
          </p:cNvSpPr>
          <p:nvPr/>
        </p:nvSpPr>
        <p:spPr>
          <a:xfrm>
            <a:off x="6130177" y="2184722"/>
            <a:ext cx="2553814" cy="51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sz="1200" b="1" dirty="0"/>
              <a:t>Insufficient Labelled Dataset</a:t>
            </a:r>
          </a:p>
          <a:p>
            <a:pPr marL="0" indent="0">
              <a:buFont typeface="Ubuntu"/>
              <a:buNone/>
            </a:pPr>
            <a:r>
              <a:rPr lang="en-US" sz="800" dirty="0"/>
              <a:t>     Costly effort to collect and label text messages</a:t>
            </a:r>
          </a:p>
        </p:txBody>
      </p:sp>
      <p:sp>
        <p:nvSpPr>
          <p:cNvPr id="67" name="Google Shape;1440;p40">
            <a:extLst>
              <a:ext uri="{FF2B5EF4-FFF2-40B4-BE49-F238E27FC236}">
                <a16:creationId xmlns:a16="http://schemas.microsoft.com/office/drawing/2014/main" id="{C419ABF6-8131-489C-9787-D4B8BD00692B}"/>
              </a:ext>
            </a:extLst>
          </p:cNvPr>
          <p:cNvSpPr txBox="1">
            <a:spLocks/>
          </p:cNvSpPr>
          <p:nvPr/>
        </p:nvSpPr>
        <p:spPr>
          <a:xfrm>
            <a:off x="6142455" y="2879991"/>
            <a:ext cx="2481196" cy="42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sz="1200" b="1" dirty="0"/>
              <a:t>Imbalanced Dataset</a:t>
            </a:r>
            <a:endParaRPr lang="en-US" sz="800" b="1" dirty="0"/>
          </a:p>
          <a:p>
            <a:pPr marL="0" indent="0">
              <a:buFont typeface="Ubuntu"/>
              <a:buNone/>
            </a:pPr>
            <a:r>
              <a:rPr lang="en-US" sz="800" dirty="0"/>
              <a:t>     Minority spam class text message in dataset</a:t>
            </a:r>
          </a:p>
        </p:txBody>
      </p:sp>
      <p:sp>
        <p:nvSpPr>
          <p:cNvPr id="68" name="Google Shape;1440;p40">
            <a:extLst>
              <a:ext uri="{FF2B5EF4-FFF2-40B4-BE49-F238E27FC236}">
                <a16:creationId xmlns:a16="http://schemas.microsoft.com/office/drawing/2014/main" id="{F9C3956D-F2BE-43DA-9A43-0615FC4E479E}"/>
              </a:ext>
            </a:extLst>
          </p:cNvPr>
          <p:cNvSpPr txBox="1">
            <a:spLocks/>
          </p:cNvSpPr>
          <p:nvPr/>
        </p:nvSpPr>
        <p:spPr>
          <a:xfrm>
            <a:off x="6142455" y="3581492"/>
            <a:ext cx="2297444" cy="34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●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○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■"/>
              <a:defRPr sz="13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Font typeface="Ubuntu"/>
              <a:buNone/>
            </a:pPr>
            <a:r>
              <a:rPr lang="en-US" sz="1200" b="1" dirty="0"/>
              <a:t>Loosely Used Language</a:t>
            </a:r>
          </a:p>
          <a:p>
            <a:pPr marL="0" indent="0">
              <a:buFont typeface="Ubuntu"/>
              <a:buNone/>
            </a:pPr>
            <a:r>
              <a:rPr lang="en-US" sz="800" dirty="0"/>
              <a:t>     “Singlish” are widely used in text messages</a:t>
            </a:r>
          </a:p>
        </p:txBody>
      </p:sp>
      <p:sp>
        <p:nvSpPr>
          <p:cNvPr id="71" name="Google Shape;1455;p41">
            <a:extLst>
              <a:ext uri="{FF2B5EF4-FFF2-40B4-BE49-F238E27FC236}">
                <a16:creationId xmlns:a16="http://schemas.microsoft.com/office/drawing/2014/main" id="{86E59B8D-AF7C-40BB-AEA4-E5CEBADF64CD}"/>
              </a:ext>
            </a:extLst>
          </p:cNvPr>
          <p:cNvSpPr txBox="1">
            <a:spLocks/>
          </p:cNvSpPr>
          <p:nvPr/>
        </p:nvSpPr>
        <p:spPr>
          <a:xfrm>
            <a:off x="5748760" y="1775597"/>
            <a:ext cx="2207119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Ubuntu" panose="02010600030101010101" charset="0"/>
              </a:rPr>
              <a:t>Some Challenges!</a:t>
            </a:r>
          </a:p>
        </p:txBody>
      </p:sp>
      <p:sp>
        <p:nvSpPr>
          <p:cNvPr id="1409" name="Arrow: Chevron 1408">
            <a:extLst>
              <a:ext uri="{FF2B5EF4-FFF2-40B4-BE49-F238E27FC236}">
                <a16:creationId xmlns:a16="http://schemas.microsoft.com/office/drawing/2014/main" id="{8098A38D-F799-48F5-A34D-7785EB2FB88E}"/>
              </a:ext>
            </a:extLst>
          </p:cNvPr>
          <p:cNvSpPr/>
          <p:nvPr/>
        </p:nvSpPr>
        <p:spPr>
          <a:xfrm>
            <a:off x="5230778" y="2170847"/>
            <a:ext cx="125557" cy="20659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D03B6A91-D272-42BD-BD5E-5D72CF741049}"/>
              </a:ext>
            </a:extLst>
          </p:cNvPr>
          <p:cNvSpPr/>
          <p:nvPr/>
        </p:nvSpPr>
        <p:spPr>
          <a:xfrm>
            <a:off x="5327888" y="2170847"/>
            <a:ext cx="125557" cy="20659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C5AEB737-DA16-4A65-8961-25E298138056}"/>
              </a:ext>
            </a:extLst>
          </p:cNvPr>
          <p:cNvSpPr/>
          <p:nvPr/>
        </p:nvSpPr>
        <p:spPr>
          <a:xfrm>
            <a:off x="5230778" y="3401514"/>
            <a:ext cx="125557" cy="20659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id="{90D8F195-97F2-4642-84B0-F2D9A2A62615}"/>
              </a:ext>
            </a:extLst>
          </p:cNvPr>
          <p:cNvSpPr/>
          <p:nvPr/>
        </p:nvSpPr>
        <p:spPr>
          <a:xfrm>
            <a:off x="5327888" y="3401514"/>
            <a:ext cx="125557" cy="20659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67393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Fun by Slidesgo">
  <a:themeElements>
    <a:clrScheme name="Simple Light">
      <a:dk1>
        <a:srgbClr val="00525F"/>
      </a:dk1>
      <a:lt1>
        <a:srgbClr val="FC854F"/>
      </a:lt1>
      <a:dk2>
        <a:srgbClr val="FFFFFF"/>
      </a:dk2>
      <a:lt2>
        <a:srgbClr val="F8F4EC"/>
      </a:lt2>
      <a:accent1>
        <a:srgbClr val="FFAB40"/>
      </a:accent1>
      <a:accent2>
        <a:srgbClr val="6BA4AA"/>
      </a:accent2>
      <a:accent3>
        <a:srgbClr val="00525F"/>
      </a:accent3>
      <a:accent4>
        <a:srgbClr val="B3D2D5"/>
      </a:accent4>
      <a:accent5>
        <a:srgbClr val="FDEAC8"/>
      </a:accent5>
      <a:accent6>
        <a:srgbClr val="FFFFFF"/>
      </a:accent6>
      <a:hlink>
        <a:srgbClr val="0052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716C2CE4E08D45AAAF5AF9D28268E4" ma:contentTypeVersion="10" ma:contentTypeDescription="Create a new document." ma:contentTypeScope="" ma:versionID="937a27bcc1e53850587305ac9e6c655b">
  <xsd:schema xmlns:xsd="http://www.w3.org/2001/XMLSchema" xmlns:xs="http://www.w3.org/2001/XMLSchema" xmlns:p="http://schemas.microsoft.com/office/2006/metadata/properties" xmlns:ns2="ae4c21d2-3d93-49a6-b956-9008774ab5ed" targetNamespace="http://schemas.microsoft.com/office/2006/metadata/properties" ma:root="true" ma:fieldsID="7f97ea24f8b6dcc235394e04b2316fbb" ns2:_="">
    <xsd:import namespace="ae4c21d2-3d93-49a6-b956-9008774ab5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c21d2-3d93-49a6-b956-9008774ab5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07545-663F-4E42-B105-D6373DF987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0E2DE0-E424-4036-A87D-8723E9FFB9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6BA703-6FCE-428B-B72A-9BBCA9603B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4c21d2-3d93-49a6-b956-9008774ab5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2761</Words>
  <Application>Microsoft Office PowerPoint</Application>
  <PresentationFormat>On-screen Show (16:9)</PresentationFormat>
  <Paragraphs>530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Ubuntu</vt:lpstr>
      <vt:lpstr>Calibri</vt:lpstr>
      <vt:lpstr>Family Fun by Slidesgo</vt:lpstr>
      <vt:lpstr>ElderGuard</vt:lpstr>
      <vt:lpstr>OBJECTIVES &amp; SYSTEM OVERVIEW</vt:lpstr>
      <vt:lpstr>Objectives</vt:lpstr>
      <vt:lpstr>System Overview</vt:lpstr>
      <vt:lpstr>ElderGuard – Android App (Front End)</vt:lpstr>
      <vt:lpstr>ElderGuard – Android App (Front End)</vt:lpstr>
      <vt:lpstr>01</vt:lpstr>
      <vt:lpstr>SPAM TEXT MODULE</vt:lpstr>
      <vt:lpstr>Spam Text – A Classic Machine Learning Problem</vt:lpstr>
      <vt:lpstr>Spam Text – Module Pipeline Design</vt:lpstr>
      <vt:lpstr>Spam Text – Dataset</vt:lpstr>
      <vt:lpstr>Spam Text – Text Pre-processing</vt:lpstr>
      <vt:lpstr>Spam Text – Exploratory Data Analysis</vt:lpstr>
      <vt:lpstr>Spam Text – Feature Extraction</vt:lpstr>
      <vt:lpstr>Spam Text – Tradional ML Model Evaluation</vt:lpstr>
      <vt:lpstr>Spam Text – DNN Based Model Evaluation</vt:lpstr>
      <vt:lpstr>Spam Text – Model Selection &amp; Deployment</vt:lpstr>
      <vt:lpstr>PHISHING URL MODULE</vt:lpstr>
      <vt:lpstr>Grown 65%</vt:lpstr>
      <vt:lpstr>$ 764,000 lost in 2021 September</vt:lpstr>
      <vt:lpstr>Module System Pipeline</vt:lpstr>
      <vt:lpstr>01</vt:lpstr>
      <vt:lpstr>3 Ways - Feature Extraction</vt:lpstr>
      <vt:lpstr>Supervised Machine Learning (Training)</vt:lpstr>
      <vt:lpstr>Supervised Machine Learning (Evaluation)</vt:lpstr>
      <vt:lpstr>Model Comparison and Selection Testing Accuracy, F1-Score and AUC Score</vt:lpstr>
      <vt:lpstr>MALICIOUS URL MODULE</vt:lpstr>
      <vt:lpstr>Module Workflow</vt:lpstr>
      <vt:lpstr>DATASETS</vt:lpstr>
      <vt:lpstr>FEATURES EXTRACTION</vt:lpstr>
      <vt:lpstr>MODEL TRAINING AND EVALUATION</vt:lpstr>
      <vt:lpstr>MODEL TRAINING AND EVALUATION</vt:lpstr>
      <vt:lpstr>MODEL SELECTION</vt:lpstr>
      <vt:lpstr>SUMMARY</vt:lpstr>
      <vt:lpstr>Conclusion and Future Improvement</vt:lpstr>
      <vt:lpstr>PowerPoint Presentation</vt:lpstr>
      <vt:lpstr>Appendix</vt:lpstr>
      <vt:lpstr>Spam Text Module –  Dimension of Feature Representation</vt:lpstr>
      <vt:lpstr>Spam Text Module – Hyperparameters and Number of Parameters</vt:lpstr>
      <vt:lpstr>Spam Text Module –  Traditional ML Model Hyperparameters Evaluated</vt:lpstr>
      <vt:lpstr>Phishing Module Dataset Distributions</vt:lpstr>
      <vt:lpstr>Phishing Module World Clouds in Good and Bad URLs</vt:lpstr>
      <vt:lpstr>Phishing Module ML Model Evaluation Result (I) </vt:lpstr>
      <vt:lpstr>Phishing Module ML Model Evaluation Result (II)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Family Fun</dc:title>
  <cp:lastModifiedBy>Mediana</cp:lastModifiedBy>
  <cp:revision>66</cp:revision>
  <dcterms:modified xsi:type="dcterms:W3CDTF">2021-11-13T09:59:54Z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0x01010045716C2CE4E08D45AAAF5AF9D28268E4</vt:lpwstr>
  </property>
</Properties>
</file>